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Karla" panose="020B0004030503030003" pitchFamily="34" charset="77"/>
      <p:regular r:id="rId10"/>
      <p:bold r:id="rId11"/>
      <p:italic r:id="rId12"/>
      <p:boldItalic r:id="rId13"/>
    </p:embeddedFont>
    <p:embeddedFont>
      <p:font typeface="Nunito" pitchFamily="2" charset="77"/>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3672">
          <p15:clr>
            <a:srgbClr val="A4A3A4"/>
          </p15:clr>
        </p15:guide>
        <p15:guide id="3" pos="240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6"/>
  </p:normalViewPr>
  <p:slideViewPr>
    <p:cSldViewPr snapToGrid="0">
      <p:cViewPr varScale="1">
        <p:scale>
          <a:sx n="141" d="100"/>
          <a:sy n="141" d="100"/>
        </p:scale>
        <p:origin x="800" y="176"/>
      </p:cViewPr>
      <p:guideLst>
        <p:guide orient="horz" pos="1620"/>
        <p:guide pos="3672"/>
        <p:guide pos="24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dae5b09e74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dae5b09e74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dae5b09e74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dae5b09e7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dae5b09e74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dae5b09e74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04800" algn="l" rtl="0">
              <a:lnSpc>
                <a:spcPct val="115000"/>
              </a:lnSpc>
              <a:spcBef>
                <a:spcPts val="0"/>
              </a:spcBef>
              <a:spcAft>
                <a:spcPts val="0"/>
              </a:spcAft>
              <a:buClr>
                <a:schemeClr val="dk1"/>
              </a:buClr>
              <a:buSzPts val="1200"/>
              <a:buFont typeface="Karla"/>
              <a:buChar char="-"/>
            </a:pPr>
            <a:endParaRPr sz="1200">
              <a:solidFill>
                <a:schemeClr val="dk1"/>
              </a:solidFill>
              <a:latin typeface="Karla"/>
              <a:ea typeface="Karla"/>
              <a:cs typeface="Karla"/>
              <a:sym typeface="Karla"/>
            </a:endParaRPr>
          </a:p>
          <a:p>
            <a:pPr marL="457200" lvl="0" indent="-304800" algn="l" rtl="0">
              <a:lnSpc>
                <a:spcPct val="115000"/>
              </a:lnSpc>
              <a:spcBef>
                <a:spcPts val="0"/>
              </a:spcBef>
              <a:spcAft>
                <a:spcPts val="0"/>
              </a:spcAft>
              <a:buClr>
                <a:schemeClr val="dk1"/>
              </a:buClr>
              <a:buSzPts val="1200"/>
              <a:buFont typeface="Karla"/>
              <a:buChar char="-"/>
            </a:pPr>
            <a:r>
              <a:rPr lang="en" sz="1400">
                <a:solidFill>
                  <a:srgbClr val="595959"/>
                </a:solidFill>
              </a:rPr>
              <a:t>Per article engagements for the Daily Wire are exponentially higher than other news publishers</a:t>
            </a:r>
            <a:endParaRPr sz="1200">
              <a:solidFill>
                <a:schemeClr val="dk1"/>
              </a:solidFill>
              <a:latin typeface="Karla"/>
              <a:ea typeface="Karla"/>
              <a:cs typeface="Karla"/>
              <a:sym typeface="Karla"/>
            </a:endParaRPr>
          </a:p>
          <a:p>
            <a:pPr marL="457200" lvl="0" indent="-304800" algn="l" rtl="0">
              <a:lnSpc>
                <a:spcPct val="115000"/>
              </a:lnSpc>
              <a:spcBef>
                <a:spcPts val="0"/>
              </a:spcBef>
              <a:spcAft>
                <a:spcPts val="0"/>
              </a:spcAft>
              <a:buClr>
                <a:schemeClr val="dk1"/>
              </a:buClr>
              <a:buSzPts val="1200"/>
              <a:buFont typeface="Karla"/>
              <a:buChar char="-"/>
            </a:pPr>
            <a:r>
              <a:rPr lang="en" sz="1200">
                <a:solidFill>
                  <a:schemeClr val="dk1"/>
                </a:solidFill>
                <a:latin typeface="Karla"/>
                <a:ea typeface="Karla"/>
                <a:cs typeface="Karla"/>
                <a:sym typeface="Karla"/>
              </a:rPr>
              <a:t>The number of public engagements for Ben Shapiro, 56 million in August 2020, is higher than that of ABC, NBC, The New York Times, The Washington Post, and NPR combined.</a:t>
            </a:r>
            <a:endParaRPr sz="1200">
              <a:solidFill>
                <a:schemeClr val="dk1"/>
              </a:solidFill>
              <a:latin typeface="Karla"/>
              <a:ea typeface="Karla"/>
              <a:cs typeface="Karla"/>
              <a:sym typeface="Karla"/>
            </a:endParaRPr>
          </a:p>
          <a:p>
            <a:pPr marL="457200" lvl="0" indent="-304800" algn="l" rtl="0">
              <a:lnSpc>
                <a:spcPct val="115000"/>
              </a:lnSpc>
              <a:spcBef>
                <a:spcPts val="0"/>
              </a:spcBef>
              <a:spcAft>
                <a:spcPts val="0"/>
              </a:spcAft>
              <a:buClr>
                <a:schemeClr val="dk1"/>
              </a:buClr>
              <a:buSzPts val="1200"/>
              <a:buFont typeface="Karla"/>
              <a:buChar char="-"/>
            </a:pPr>
            <a:r>
              <a:rPr lang="en" sz="1200">
                <a:solidFill>
                  <a:schemeClr val="dk1"/>
                </a:solidFill>
                <a:latin typeface="Karla"/>
                <a:ea typeface="Karla"/>
                <a:cs typeface="Karla"/>
                <a:sym typeface="Karla"/>
              </a:rPr>
              <a:t>Right-wing content performs well on Facebook because the Facebook algorithm amplifies emotional posts, which are shared by conservative media personalities. Documents leaked by BuzzFeed News and NBC News show that Facebook executives removed “strikes” from conservative pages with large followings with regards to misinformation. This means Facebook gave them leniency for their violations of the platform’s rules on misinformation.</a:t>
            </a:r>
            <a:endParaRPr sz="1200">
              <a:solidFill>
                <a:schemeClr val="dk1"/>
              </a:solidFill>
              <a:latin typeface="Karla"/>
              <a:ea typeface="Karla"/>
              <a:cs typeface="Karla"/>
              <a:sym typeface="Karla"/>
            </a:endParaRPr>
          </a:p>
          <a:p>
            <a:pPr marL="457200" lvl="0" indent="-304800" algn="l" rtl="0">
              <a:lnSpc>
                <a:spcPct val="115000"/>
              </a:lnSpc>
              <a:spcBef>
                <a:spcPts val="0"/>
              </a:spcBef>
              <a:spcAft>
                <a:spcPts val="0"/>
              </a:spcAft>
              <a:buClr>
                <a:schemeClr val="dk1"/>
              </a:buClr>
              <a:buSzPts val="1200"/>
              <a:buFont typeface="Karla"/>
              <a:buChar char="-"/>
            </a:pPr>
            <a:endParaRPr sz="1200">
              <a:solidFill>
                <a:schemeClr val="dk1"/>
              </a:solidFill>
              <a:latin typeface="Karla"/>
              <a:ea typeface="Karla"/>
              <a:cs typeface="Karla"/>
              <a:sym typeface="Karla"/>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dc9b767671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dc9b767671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dc9b767671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dc9b767671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Overall, further action needs to be taken on the part of regulatory bodies and Facebook itself to increase Facebook’s accountability and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dae5b09e74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dae5b09e7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13541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Clr>
                <a:schemeClr val="dk1"/>
              </a:buClr>
              <a:buSzPts val="1100"/>
              <a:buFont typeface="Arial"/>
              <a:buNone/>
            </a:pPr>
            <a:r>
              <a:rPr lang="en" sz="3400" b="1">
                <a:solidFill>
                  <a:schemeClr val="accent1"/>
                </a:solidFill>
                <a:latin typeface="Nunito"/>
                <a:ea typeface="Nunito"/>
                <a:cs typeface="Nunito"/>
                <a:sym typeface="Nunito"/>
              </a:rPr>
              <a:t>Misinformation in Social Media Content Proliferation</a:t>
            </a:r>
            <a:endParaRPr sz="3400" b="1">
              <a:solidFill>
                <a:schemeClr val="accent1"/>
              </a:solidFill>
              <a:latin typeface="Nunito"/>
              <a:ea typeface="Nunito"/>
              <a:cs typeface="Nunito"/>
              <a:sym typeface="Nunito"/>
            </a:endParaRPr>
          </a:p>
          <a:p>
            <a:pPr marL="0" lvl="0" indent="0" algn="ctr" rtl="0">
              <a:spcBef>
                <a:spcPts val="0"/>
              </a:spcBef>
              <a:spcAft>
                <a:spcPts val="0"/>
              </a:spcAft>
              <a:buNone/>
            </a:pP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Megha Ilango</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9"/>
        <p:cNvGrpSpPr/>
        <p:nvPr/>
      </p:nvGrpSpPr>
      <p:grpSpPr>
        <a:xfrm>
          <a:off x="0" y="0"/>
          <a:ext cx="0" cy="0"/>
          <a:chOff x="0" y="0"/>
          <a:chExt cx="0" cy="0"/>
        </a:xfrm>
      </p:grpSpPr>
      <p:sp>
        <p:nvSpPr>
          <p:cNvPr id="60" name="Google Shape;60;p14"/>
          <p:cNvSpPr txBox="1"/>
          <p:nvPr/>
        </p:nvSpPr>
        <p:spPr>
          <a:xfrm>
            <a:off x="254350" y="185025"/>
            <a:ext cx="3601800" cy="677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solidFill>
                  <a:schemeClr val="accent1"/>
                </a:solidFill>
                <a:latin typeface="Nunito"/>
                <a:ea typeface="Nunito"/>
                <a:cs typeface="Nunito"/>
                <a:sym typeface="Nunito"/>
              </a:rPr>
              <a:t>Misinformation in Social Media Content Proliferation</a:t>
            </a:r>
            <a:endParaRPr sz="1600" b="1">
              <a:solidFill>
                <a:schemeClr val="accent1"/>
              </a:solidFill>
              <a:latin typeface="Nunito"/>
              <a:ea typeface="Nunito"/>
              <a:cs typeface="Nunito"/>
              <a:sym typeface="Nunito"/>
            </a:endParaRPr>
          </a:p>
        </p:txBody>
      </p:sp>
      <p:cxnSp>
        <p:nvCxnSpPr>
          <p:cNvPr id="61" name="Google Shape;61;p14"/>
          <p:cNvCxnSpPr/>
          <p:nvPr/>
        </p:nvCxnSpPr>
        <p:spPr>
          <a:xfrm>
            <a:off x="4564200" y="-32325"/>
            <a:ext cx="15600" cy="5457000"/>
          </a:xfrm>
          <a:prstGeom prst="straightConnector1">
            <a:avLst/>
          </a:prstGeom>
          <a:noFill/>
          <a:ln w="28575" cap="flat" cmpd="sng">
            <a:solidFill>
              <a:schemeClr val="accent1"/>
            </a:solidFill>
            <a:prstDash val="solid"/>
            <a:round/>
            <a:headEnd type="none" w="med" len="med"/>
            <a:tailEnd type="none" w="med" len="med"/>
          </a:ln>
        </p:spPr>
      </p:cxnSp>
      <p:cxnSp>
        <p:nvCxnSpPr>
          <p:cNvPr id="62" name="Google Shape;62;p14"/>
          <p:cNvCxnSpPr/>
          <p:nvPr/>
        </p:nvCxnSpPr>
        <p:spPr>
          <a:xfrm flipH="1">
            <a:off x="-110300" y="2568050"/>
            <a:ext cx="9250500" cy="1800"/>
          </a:xfrm>
          <a:prstGeom prst="straightConnector1">
            <a:avLst/>
          </a:prstGeom>
          <a:noFill/>
          <a:ln w="28575" cap="flat" cmpd="sng">
            <a:solidFill>
              <a:schemeClr val="accent1"/>
            </a:solidFill>
            <a:prstDash val="solid"/>
            <a:round/>
            <a:headEnd type="none" w="med" len="med"/>
            <a:tailEnd type="none" w="med" len="med"/>
          </a:ln>
        </p:spPr>
      </p:cxnSp>
      <p:sp>
        <p:nvSpPr>
          <p:cNvPr id="63" name="Google Shape;63;p14"/>
          <p:cNvSpPr txBox="1"/>
          <p:nvPr/>
        </p:nvSpPr>
        <p:spPr>
          <a:xfrm>
            <a:off x="254350" y="800025"/>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solidFill>
                  <a:schemeClr val="dk1"/>
                </a:solidFill>
                <a:latin typeface="Nunito"/>
                <a:ea typeface="Nunito"/>
                <a:cs typeface="Nunito"/>
                <a:sym typeface="Nunito"/>
              </a:rPr>
              <a:t>Topic/Research Area</a:t>
            </a:r>
            <a:endParaRPr b="1">
              <a:solidFill>
                <a:schemeClr val="dk1"/>
              </a:solidFill>
              <a:latin typeface="Nunito"/>
              <a:ea typeface="Nunito"/>
              <a:cs typeface="Nunito"/>
              <a:sym typeface="Nunito"/>
            </a:endParaRPr>
          </a:p>
        </p:txBody>
      </p:sp>
      <p:sp>
        <p:nvSpPr>
          <p:cNvPr id="64" name="Google Shape;64;p14"/>
          <p:cNvSpPr txBox="1"/>
          <p:nvPr/>
        </p:nvSpPr>
        <p:spPr>
          <a:xfrm>
            <a:off x="254350" y="2747575"/>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solidFill>
                  <a:schemeClr val="dk1"/>
                </a:solidFill>
                <a:latin typeface="Nunito"/>
                <a:ea typeface="Nunito"/>
                <a:cs typeface="Nunito"/>
                <a:sym typeface="Nunito"/>
              </a:rPr>
              <a:t>Research Method/Process</a:t>
            </a:r>
            <a:endParaRPr b="1">
              <a:solidFill>
                <a:schemeClr val="dk1"/>
              </a:solidFill>
              <a:latin typeface="Nunito"/>
              <a:ea typeface="Nunito"/>
              <a:cs typeface="Nunito"/>
              <a:sym typeface="Nunito"/>
            </a:endParaRPr>
          </a:p>
        </p:txBody>
      </p:sp>
      <p:sp>
        <p:nvSpPr>
          <p:cNvPr id="65" name="Google Shape;65;p14"/>
          <p:cNvSpPr txBox="1"/>
          <p:nvPr/>
        </p:nvSpPr>
        <p:spPr>
          <a:xfrm>
            <a:off x="4770225" y="323475"/>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solidFill>
                  <a:schemeClr val="dk1"/>
                </a:solidFill>
                <a:latin typeface="Nunito"/>
                <a:ea typeface="Nunito"/>
                <a:cs typeface="Nunito"/>
                <a:sym typeface="Nunito"/>
              </a:rPr>
              <a:t>Ideas</a:t>
            </a:r>
            <a:endParaRPr b="1">
              <a:solidFill>
                <a:schemeClr val="dk1"/>
              </a:solidFill>
              <a:latin typeface="Nunito"/>
              <a:ea typeface="Nunito"/>
              <a:cs typeface="Nunito"/>
              <a:sym typeface="Nunito"/>
            </a:endParaRPr>
          </a:p>
        </p:txBody>
      </p:sp>
      <p:sp>
        <p:nvSpPr>
          <p:cNvPr id="66" name="Google Shape;66;p14"/>
          <p:cNvSpPr txBox="1"/>
          <p:nvPr/>
        </p:nvSpPr>
        <p:spPr>
          <a:xfrm>
            <a:off x="4770225" y="2747575"/>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solidFill>
                  <a:schemeClr val="dk1"/>
                </a:solidFill>
                <a:latin typeface="Nunito"/>
                <a:ea typeface="Nunito"/>
                <a:cs typeface="Nunito"/>
                <a:sym typeface="Nunito"/>
              </a:rPr>
              <a:t>Findings/Next Steps</a:t>
            </a:r>
            <a:endParaRPr b="1">
              <a:solidFill>
                <a:schemeClr val="dk1"/>
              </a:solidFill>
              <a:latin typeface="Nunito"/>
              <a:ea typeface="Nunito"/>
              <a:cs typeface="Nunito"/>
              <a:sym typeface="Nunito"/>
            </a:endParaRPr>
          </a:p>
        </p:txBody>
      </p:sp>
      <p:sp>
        <p:nvSpPr>
          <p:cNvPr id="67" name="Google Shape;67;p14"/>
          <p:cNvSpPr txBox="1"/>
          <p:nvPr/>
        </p:nvSpPr>
        <p:spPr>
          <a:xfrm>
            <a:off x="357150" y="1125675"/>
            <a:ext cx="3733800" cy="1293000"/>
          </a:xfrm>
          <a:prstGeom prst="rect">
            <a:avLst/>
          </a:prstGeom>
          <a:noFill/>
          <a:ln>
            <a:noFill/>
          </a:ln>
        </p:spPr>
        <p:txBody>
          <a:bodyPr spcFirstLastPara="1" wrap="square" lIns="91425" tIns="91425" rIns="91425" bIns="91425" anchor="t" anchorCtr="0">
            <a:spAutoFit/>
          </a:bodyPr>
          <a:lstStyle/>
          <a:p>
            <a:pPr marL="457200" lvl="0" indent="-304800" algn="l" rtl="0">
              <a:spcBef>
                <a:spcPts val="0"/>
              </a:spcBef>
              <a:spcAft>
                <a:spcPts val="0"/>
              </a:spcAft>
              <a:buSzPts val="1200"/>
              <a:buChar char="●"/>
            </a:pPr>
            <a:r>
              <a:rPr lang="en" sz="1200"/>
              <a:t>Social media plays a large role in US politics by serving as a vehicle for the rapid spread of political information online.</a:t>
            </a:r>
            <a:endParaRPr sz="1200"/>
          </a:p>
          <a:p>
            <a:pPr marL="457200" lvl="0" indent="-304800" algn="l" rtl="0">
              <a:spcBef>
                <a:spcPts val="0"/>
              </a:spcBef>
              <a:spcAft>
                <a:spcPts val="0"/>
              </a:spcAft>
              <a:buSzPts val="1200"/>
              <a:buChar char="●"/>
            </a:pPr>
            <a:r>
              <a:rPr lang="en" sz="1200"/>
              <a:t>Potential bias exists regarding types of content that are more likely to proliferate on social media platforms.</a:t>
            </a:r>
            <a:endParaRPr sz="1200"/>
          </a:p>
        </p:txBody>
      </p:sp>
      <p:sp>
        <p:nvSpPr>
          <p:cNvPr id="68" name="Google Shape;68;p14"/>
          <p:cNvSpPr txBox="1"/>
          <p:nvPr/>
        </p:nvSpPr>
        <p:spPr>
          <a:xfrm>
            <a:off x="4856350" y="647475"/>
            <a:ext cx="3957900" cy="1847100"/>
          </a:xfrm>
          <a:prstGeom prst="rect">
            <a:avLst/>
          </a:prstGeom>
          <a:noFill/>
          <a:ln>
            <a:noFill/>
          </a:ln>
        </p:spPr>
        <p:txBody>
          <a:bodyPr spcFirstLastPara="1" wrap="square" lIns="91425" tIns="91425" rIns="91425" bIns="91425" anchor="t" anchorCtr="0">
            <a:spAutoFit/>
          </a:bodyPr>
          <a:lstStyle/>
          <a:p>
            <a:pPr marL="457200" lvl="0" indent="-304800" algn="l" rtl="0">
              <a:spcBef>
                <a:spcPts val="0"/>
              </a:spcBef>
              <a:spcAft>
                <a:spcPts val="0"/>
              </a:spcAft>
              <a:buClr>
                <a:schemeClr val="dk1"/>
              </a:buClr>
              <a:buSzPts val="1200"/>
              <a:buChar char="●"/>
            </a:pPr>
            <a:r>
              <a:rPr lang="en" sz="1200">
                <a:solidFill>
                  <a:schemeClr val="dk1"/>
                </a:solidFill>
              </a:rPr>
              <a:t>Research questions</a:t>
            </a:r>
            <a:endParaRPr sz="1200">
              <a:solidFill>
                <a:schemeClr val="dk1"/>
              </a:solidFill>
            </a:endParaRPr>
          </a:p>
          <a:p>
            <a:pPr marL="914400" lvl="1" indent="-304800" algn="l" rtl="0">
              <a:spcBef>
                <a:spcPts val="0"/>
              </a:spcBef>
              <a:spcAft>
                <a:spcPts val="0"/>
              </a:spcAft>
              <a:buClr>
                <a:schemeClr val="dk1"/>
              </a:buClr>
              <a:buSzPts val="1200"/>
              <a:buChar char="○"/>
            </a:pPr>
            <a:r>
              <a:rPr lang="en" sz="1200">
                <a:solidFill>
                  <a:schemeClr val="dk1"/>
                </a:solidFill>
              </a:rPr>
              <a:t>How has the Facebook platform contributed to the spread of politically biased content and misinformation? </a:t>
            </a:r>
            <a:endParaRPr sz="1200">
              <a:solidFill>
                <a:schemeClr val="dk1"/>
              </a:solidFill>
            </a:endParaRPr>
          </a:p>
          <a:p>
            <a:pPr marL="914400" lvl="1" indent="-304800" algn="l" rtl="0">
              <a:spcBef>
                <a:spcPts val="0"/>
              </a:spcBef>
              <a:spcAft>
                <a:spcPts val="0"/>
              </a:spcAft>
              <a:buClr>
                <a:schemeClr val="dk1"/>
              </a:buClr>
              <a:buSzPts val="1200"/>
              <a:buChar char="○"/>
            </a:pPr>
            <a:r>
              <a:rPr lang="en" sz="1200">
                <a:solidFill>
                  <a:schemeClr val="dk1"/>
                </a:solidFill>
              </a:rPr>
              <a:t>What types of articles does Facebook propagate the most online?</a:t>
            </a:r>
            <a:endParaRPr sz="1200">
              <a:solidFill>
                <a:schemeClr val="dk1"/>
              </a:solidFill>
            </a:endParaRPr>
          </a:p>
          <a:p>
            <a:pPr marL="457200" lvl="0" indent="-304800" algn="l" rtl="0">
              <a:spcBef>
                <a:spcPts val="0"/>
              </a:spcBef>
              <a:spcAft>
                <a:spcPts val="0"/>
              </a:spcAft>
              <a:buClr>
                <a:schemeClr val="dk1"/>
              </a:buClr>
              <a:buSzPts val="1200"/>
              <a:buChar char="●"/>
            </a:pPr>
            <a:r>
              <a:rPr lang="en" sz="1200">
                <a:solidFill>
                  <a:schemeClr val="dk1"/>
                </a:solidFill>
              </a:rPr>
              <a:t>Drawing from existing literature on information studies and technology industry journalism/reporting</a:t>
            </a:r>
            <a:endParaRPr sz="1200">
              <a:solidFill>
                <a:schemeClr val="dk1"/>
              </a:solidFill>
            </a:endParaRPr>
          </a:p>
        </p:txBody>
      </p:sp>
      <p:sp>
        <p:nvSpPr>
          <p:cNvPr id="69" name="Google Shape;69;p14"/>
          <p:cNvSpPr txBox="1"/>
          <p:nvPr/>
        </p:nvSpPr>
        <p:spPr>
          <a:xfrm>
            <a:off x="357150" y="3147775"/>
            <a:ext cx="3663900" cy="1662300"/>
          </a:xfrm>
          <a:prstGeom prst="rect">
            <a:avLst/>
          </a:prstGeom>
          <a:noFill/>
          <a:ln>
            <a:noFill/>
          </a:ln>
        </p:spPr>
        <p:txBody>
          <a:bodyPr spcFirstLastPara="1" wrap="square" lIns="91425" tIns="91425" rIns="91425" bIns="91425" anchor="t" anchorCtr="0">
            <a:spAutoFit/>
          </a:bodyPr>
          <a:lstStyle/>
          <a:p>
            <a:pPr marL="457200" lvl="0" indent="-304800" algn="l" rtl="0">
              <a:spcBef>
                <a:spcPts val="0"/>
              </a:spcBef>
              <a:spcAft>
                <a:spcPts val="0"/>
              </a:spcAft>
              <a:buClr>
                <a:schemeClr val="dk1"/>
              </a:buClr>
              <a:buSzPts val="1200"/>
              <a:buChar char="●"/>
            </a:pPr>
            <a:r>
              <a:rPr lang="en" sz="1200">
                <a:solidFill>
                  <a:schemeClr val="dk1"/>
                </a:solidFill>
              </a:rPr>
              <a:t>Review of existing literature regarding racial and political bias on online platforms</a:t>
            </a:r>
            <a:endParaRPr sz="1200">
              <a:solidFill>
                <a:schemeClr val="dk1"/>
              </a:solidFill>
            </a:endParaRPr>
          </a:p>
          <a:p>
            <a:pPr marL="457200" lvl="0" indent="-304800" algn="l" rtl="0">
              <a:spcBef>
                <a:spcPts val="0"/>
              </a:spcBef>
              <a:spcAft>
                <a:spcPts val="0"/>
              </a:spcAft>
              <a:buClr>
                <a:schemeClr val="dk1"/>
              </a:buClr>
              <a:buSzPts val="1200"/>
              <a:buChar char="●"/>
            </a:pPr>
            <a:r>
              <a:rPr lang="en" sz="1200">
                <a:solidFill>
                  <a:schemeClr val="dk1"/>
                </a:solidFill>
              </a:rPr>
              <a:t>Review of existing journalism regarding propagation of right-wing content on Facebook and currently deployed solutions</a:t>
            </a:r>
            <a:endParaRPr sz="1200">
              <a:solidFill>
                <a:schemeClr val="dk1"/>
              </a:solidFill>
            </a:endParaRPr>
          </a:p>
          <a:p>
            <a:pPr marL="457200" lvl="0" indent="-304800" algn="l" rtl="0">
              <a:spcBef>
                <a:spcPts val="0"/>
              </a:spcBef>
              <a:spcAft>
                <a:spcPts val="0"/>
              </a:spcAft>
              <a:buClr>
                <a:schemeClr val="dk1"/>
              </a:buClr>
              <a:buSzPts val="1200"/>
              <a:buChar char="●"/>
            </a:pPr>
            <a:r>
              <a:rPr lang="en" sz="1200">
                <a:solidFill>
                  <a:schemeClr val="dk1"/>
                </a:solidFill>
              </a:rPr>
              <a:t>Empirical observation of propagation of and user engagement with politically biased content on Facebook using CrowdTangle</a:t>
            </a:r>
            <a:endParaRPr sz="1200">
              <a:solidFill>
                <a:schemeClr val="dk1"/>
              </a:solidFill>
            </a:endParaRPr>
          </a:p>
        </p:txBody>
      </p:sp>
      <p:sp>
        <p:nvSpPr>
          <p:cNvPr id="70" name="Google Shape;70;p14"/>
          <p:cNvSpPr txBox="1"/>
          <p:nvPr/>
        </p:nvSpPr>
        <p:spPr>
          <a:xfrm>
            <a:off x="4856350" y="3071575"/>
            <a:ext cx="3663900" cy="1847100"/>
          </a:xfrm>
          <a:prstGeom prst="rect">
            <a:avLst/>
          </a:prstGeom>
          <a:noFill/>
          <a:ln>
            <a:noFill/>
          </a:ln>
        </p:spPr>
        <p:txBody>
          <a:bodyPr spcFirstLastPara="1" wrap="square" lIns="91425" tIns="91425" rIns="91425" bIns="91425" anchor="t" anchorCtr="0">
            <a:spAutoFit/>
          </a:bodyPr>
          <a:lstStyle/>
          <a:p>
            <a:pPr marL="457200" lvl="0" indent="-304800" algn="l" rtl="0">
              <a:spcBef>
                <a:spcPts val="0"/>
              </a:spcBef>
              <a:spcAft>
                <a:spcPts val="0"/>
              </a:spcAft>
              <a:buClr>
                <a:schemeClr val="dk1"/>
              </a:buClr>
              <a:buSzPts val="1200"/>
              <a:buChar char="●"/>
            </a:pPr>
            <a:r>
              <a:rPr lang="en" sz="1200">
                <a:solidFill>
                  <a:schemeClr val="dk1"/>
                </a:solidFill>
              </a:rPr>
              <a:t>Conservative, misinformation based posts garner the highest levels of engagement on Facebook, in part due to a systematic network of Facebook pages that share them.</a:t>
            </a:r>
            <a:endParaRPr sz="1200">
              <a:solidFill>
                <a:schemeClr val="dk1"/>
              </a:solidFill>
            </a:endParaRPr>
          </a:p>
          <a:p>
            <a:pPr marL="457200" lvl="0" indent="-304800" algn="l" rtl="0">
              <a:spcBef>
                <a:spcPts val="0"/>
              </a:spcBef>
              <a:spcAft>
                <a:spcPts val="0"/>
              </a:spcAft>
              <a:buClr>
                <a:schemeClr val="dk1"/>
              </a:buClr>
              <a:buSzPts val="1200"/>
              <a:buChar char="●"/>
            </a:pPr>
            <a:r>
              <a:rPr lang="en" sz="1200">
                <a:solidFill>
                  <a:schemeClr val="dk1"/>
                </a:solidFill>
              </a:rPr>
              <a:t>Although Facebook has taken some actions, it cannot be trusted to self-moderate such pages and posts. </a:t>
            </a:r>
            <a:endParaRPr sz="1200">
              <a:solidFill>
                <a:schemeClr val="dk1"/>
              </a:solidFill>
            </a:endParaRPr>
          </a:p>
          <a:p>
            <a:pPr marL="457200" lvl="0" indent="-304800" algn="l" rtl="0">
              <a:spcBef>
                <a:spcPts val="0"/>
              </a:spcBef>
              <a:spcAft>
                <a:spcPts val="0"/>
              </a:spcAft>
              <a:buClr>
                <a:schemeClr val="dk1"/>
              </a:buClr>
              <a:buSzPts val="1200"/>
              <a:buChar char="●"/>
            </a:pPr>
            <a:r>
              <a:rPr lang="en" sz="1200">
                <a:solidFill>
                  <a:schemeClr val="dk1"/>
                </a:solidFill>
              </a:rPr>
              <a:t>More data on content reach needs to be released by Facebook for further analysis.</a:t>
            </a:r>
            <a:endParaRPr sz="12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400" b="1">
                <a:solidFill>
                  <a:schemeClr val="accent1"/>
                </a:solidFill>
                <a:latin typeface="Nunito"/>
                <a:ea typeface="Nunito"/>
                <a:cs typeface="Nunito"/>
                <a:sym typeface="Nunito"/>
              </a:rPr>
              <a:t>Process</a:t>
            </a:r>
            <a:endParaRPr sz="2400"/>
          </a:p>
        </p:txBody>
      </p:sp>
      <p:sp>
        <p:nvSpPr>
          <p:cNvPr id="76" name="Google Shape;76;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Original idea: Bias in Social Media Moderation and Evaluation of Bias Prevention Methods</a:t>
            </a:r>
            <a:endParaRPr/>
          </a:p>
          <a:p>
            <a:pPr marL="457200" lvl="0" indent="-342900" algn="l" rtl="0">
              <a:spcBef>
                <a:spcPts val="0"/>
              </a:spcBef>
              <a:spcAft>
                <a:spcPts val="0"/>
              </a:spcAft>
              <a:buSzPts val="1800"/>
              <a:buChar char="●"/>
            </a:pPr>
            <a:r>
              <a:rPr lang="en"/>
              <a:t>Began with readings on racial bias in technology, found that much of the issues with social media are related to content propagation and moderation, especially for misinformation</a:t>
            </a:r>
            <a:endParaRPr/>
          </a:p>
          <a:p>
            <a:pPr marL="457200" lvl="0" indent="-342900" algn="l" rtl="0">
              <a:spcBef>
                <a:spcPts val="0"/>
              </a:spcBef>
              <a:spcAft>
                <a:spcPts val="0"/>
              </a:spcAft>
              <a:buSzPts val="1800"/>
              <a:buChar char="●"/>
            </a:pPr>
            <a:r>
              <a:rPr lang="en"/>
              <a:t>Focused on Facebook, reviewed journalism regarding Facebook content moderation and misinformation issues</a:t>
            </a:r>
            <a:endParaRPr/>
          </a:p>
          <a:p>
            <a:pPr marL="457200" lvl="0" indent="-342900" algn="l" rtl="0">
              <a:spcBef>
                <a:spcPts val="0"/>
              </a:spcBef>
              <a:spcAft>
                <a:spcPts val="0"/>
              </a:spcAft>
              <a:buSzPts val="1800"/>
              <a:buChar char="●"/>
            </a:pPr>
            <a:r>
              <a:rPr lang="en"/>
              <a:t>Used Facebook-owned CrowdTangle tool to examine engagement on right-wing, misinformation based news sources on Facebook</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80"/>
        <p:cNvGrpSpPr/>
        <p:nvPr/>
      </p:nvGrpSpPr>
      <p:grpSpPr>
        <a:xfrm>
          <a:off x="0" y="0"/>
          <a:ext cx="0" cy="0"/>
          <a:chOff x="0" y="0"/>
          <a:chExt cx="0" cy="0"/>
        </a:xfrm>
      </p:grpSpPr>
      <p:sp>
        <p:nvSpPr>
          <p:cNvPr id="81" name="Google Shape;81;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2400" b="1">
                <a:solidFill>
                  <a:schemeClr val="accent1"/>
                </a:solidFill>
                <a:latin typeface="Nunito"/>
                <a:ea typeface="Nunito"/>
                <a:cs typeface="Nunito"/>
                <a:sym typeface="Nunito"/>
              </a:rPr>
              <a:t>Background</a:t>
            </a:r>
            <a:endParaRPr sz="2400"/>
          </a:p>
          <a:p>
            <a:pPr marL="0" lvl="0" indent="0" algn="l" rtl="0">
              <a:spcBef>
                <a:spcPts val="0"/>
              </a:spcBef>
              <a:spcAft>
                <a:spcPts val="0"/>
              </a:spcAft>
              <a:buNone/>
            </a:pPr>
            <a:endParaRPr/>
          </a:p>
        </p:txBody>
      </p:sp>
      <p:sp>
        <p:nvSpPr>
          <p:cNvPr id="82" name="Google Shape;82;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Facebook as a platform has been increasingly in the public eye due to its role in propagating false or discriminatory content to users.</a:t>
            </a:r>
            <a:endParaRPr/>
          </a:p>
          <a:p>
            <a:pPr marL="457200" lvl="0" indent="-342900" algn="l" rtl="0">
              <a:spcBef>
                <a:spcPts val="0"/>
              </a:spcBef>
              <a:spcAft>
                <a:spcPts val="0"/>
              </a:spcAft>
              <a:buSzPts val="1800"/>
              <a:buChar char="●"/>
            </a:pPr>
            <a:r>
              <a:rPr lang="en"/>
              <a:t>In the 2016 and 2020 US elections, Facebook played a role in the spread of misinformation online to millions of people.</a:t>
            </a:r>
            <a:endParaRPr/>
          </a:p>
          <a:p>
            <a:pPr marL="457200" lvl="0" indent="-342900" algn="l" rtl="0">
              <a:spcBef>
                <a:spcPts val="0"/>
              </a:spcBef>
              <a:spcAft>
                <a:spcPts val="0"/>
              </a:spcAft>
              <a:buSzPts val="1800"/>
              <a:buChar char="●"/>
            </a:pPr>
            <a:r>
              <a:rPr lang="en"/>
              <a:t>Engagement for misinformation-based posts is very high on the platform</a:t>
            </a:r>
            <a:endParaRPr/>
          </a:p>
          <a:p>
            <a:pPr marL="914400" lvl="1" indent="-317500" algn="l" rtl="0">
              <a:spcBef>
                <a:spcPts val="0"/>
              </a:spcBef>
              <a:spcAft>
                <a:spcPts val="0"/>
              </a:spcAft>
              <a:buSzPts val="1400"/>
              <a:buChar char="○"/>
            </a:pPr>
            <a:r>
              <a:rPr lang="en"/>
              <a:t>Far right accounts are more successful than other kinds of accounts at likes, shares, engagement (twice as much per follower)</a:t>
            </a:r>
            <a:endParaRPr/>
          </a:p>
          <a:p>
            <a:pPr marL="914400" lvl="1" indent="-317500" algn="l" rtl="0">
              <a:spcBef>
                <a:spcPts val="0"/>
              </a:spcBef>
              <a:spcAft>
                <a:spcPts val="0"/>
              </a:spcAft>
              <a:buSzPts val="1400"/>
              <a:buChar char="○"/>
            </a:pPr>
            <a:r>
              <a:rPr lang="en"/>
              <a:t>Engagement is highest for conservative, biased, emotion-driven articles</a:t>
            </a:r>
            <a:endParaRPr/>
          </a:p>
          <a:p>
            <a:pPr marL="457200" lvl="0" indent="-342900" algn="l" rtl="0">
              <a:spcBef>
                <a:spcPts val="0"/>
              </a:spcBef>
              <a:spcAft>
                <a:spcPts val="0"/>
              </a:spcAft>
              <a:buSzPts val="1800"/>
              <a:buChar char="●"/>
            </a:pPr>
            <a:r>
              <a:rPr lang="en"/>
              <a:t>In the 2020 time period, a network of ~14 Facebook pages with 8 million followers regularly recirculated Daily Wire news articles in an automated fashion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86"/>
        <p:cNvGrpSpPr/>
        <p:nvPr/>
      </p:nvGrpSpPr>
      <p:grpSpPr>
        <a:xfrm>
          <a:off x="0" y="0"/>
          <a:ext cx="0" cy="0"/>
          <a:chOff x="0" y="0"/>
          <a:chExt cx="0" cy="0"/>
        </a:xfrm>
      </p:grpSpPr>
      <p:pic>
        <p:nvPicPr>
          <p:cNvPr id="87" name="Google Shape;87;p17"/>
          <p:cNvPicPr preferRelativeResize="0"/>
          <p:nvPr/>
        </p:nvPicPr>
        <p:blipFill>
          <a:blip r:embed="rId3">
            <a:alphaModFix/>
          </a:blip>
          <a:stretch>
            <a:fillRect/>
          </a:stretch>
        </p:blipFill>
        <p:spPr>
          <a:xfrm>
            <a:off x="237775" y="1233488"/>
            <a:ext cx="4333875" cy="2676525"/>
          </a:xfrm>
          <a:prstGeom prst="rect">
            <a:avLst/>
          </a:prstGeom>
          <a:noFill/>
          <a:ln>
            <a:noFill/>
          </a:ln>
        </p:spPr>
      </p:pic>
      <p:pic>
        <p:nvPicPr>
          <p:cNvPr id="88" name="Google Shape;88;p17"/>
          <p:cNvPicPr preferRelativeResize="0"/>
          <p:nvPr/>
        </p:nvPicPr>
        <p:blipFill>
          <a:blip r:embed="rId4">
            <a:alphaModFix/>
          </a:blip>
          <a:stretch>
            <a:fillRect/>
          </a:stretch>
        </p:blipFill>
        <p:spPr>
          <a:xfrm>
            <a:off x="4741000" y="455125"/>
            <a:ext cx="4267551" cy="4162897"/>
          </a:xfrm>
          <a:prstGeom prst="rect">
            <a:avLst/>
          </a:prstGeom>
          <a:noFill/>
          <a:ln>
            <a:noFill/>
          </a:ln>
        </p:spPr>
      </p:pic>
      <p:sp>
        <p:nvSpPr>
          <p:cNvPr id="89" name="Google Shape;89;p17"/>
          <p:cNvSpPr txBox="1"/>
          <p:nvPr/>
        </p:nvSpPr>
        <p:spPr>
          <a:xfrm>
            <a:off x="254350" y="185025"/>
            <a:ext cx="4380000" cy="923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b="1">
                <a:solidFill>
                  <a:schemeClr val="accent1"/>
                </a:solidFill>
                <a:latin typeface="Nunito"/>
                <a:ea typeface="Nunito"/>
                <a:cs typeface="Nunito"/>
                <a:sym typeface="Nunito"/>
              </a:rPr>
              <a:t>Example Article Analysis with CrowdTangle</a:t>
            </a:r>
            <a:endParaRPr sz="2400" b="1">
              <a:solidFill>
                <a:schemeClr val="accent1"/>
              </a:solidFill>
              <a:latin typeface="Nunito"/>
              <a:ea typeface="Nunito"/>
              <a:cs typeface="Nunito"/>
              <a:sym typeface="Nunito"/>
            </a:endParaRPr>
          </a:p>
        </p:txBody>
      </p:sp>
      <p:sp>
        <p:nvSpPr>
          <p:cNvPr id="90" name="Google Shape;90;p17"/>
          <p:cNvSpPr txBox="1"/>
          <p:nvPr/>
        </p:nvSpPr>
        <p:spPr>
          <a:xfrm>
            <a:off x="357150" y="3973025"/>
            <a:ext cx="36639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solidFill>
                  <a:schemeClr val="dk1"/>
                </a:solidFill>
              </a:rPr>
              <a:t>Daily Wire article about Rashida Tlaib conversing with President Biden regarding the Israel-Palestine conflict</a:t>
            </a:r>
            <a:endParaRPr sz="12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4"/>
        <p:cNvGrpSpPr/>
        <p:nvPr/>
      </p:nvGrpSpPr>
      <p:grpSpPr>
        <a:xfrm>
          <a:off x="0" y="0"/>
          <a:ext cx="0" cy="0"/>
          <a:chOff x="0" y="0"/>
          <a:chExt cx="0" cy="0"/>
        </a:xfrm>
      </p:grpSpPr>
      <p:sp>
        <p:nvSpPr>
          <p:cNvPr id="95" name="Google Shape;95;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400" b="1">
                <a:solidFill>
                  <a:schemeClr val="accent1"/>
                </a:solidFill>
                <a:latin typeface="Nunito"/>
                <a:ea typeface="Nunito"/>
                <a:cs typeface="Nunito"/>
                <a:sym typeface="Nunito"/>
              </a:rPr>
              <a:t>Insights and Takeaways</a:t>
            </a:r>
            <a:endParaRPr sz="2400"/>
          </a:p>
        </p:txBody>
      </p:sp>
      <p:sp>
        <p:nvSpPr>
          <p:cNvPr id="96" name="Google Shape;96;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457200" lvl="0" indent="-342900" algn="l" rtl="0">
              <a:spcBef>
                <a:spcPts val="0"/>
              </a:spcBef>
              <a:spcAft>
                <a:spcPts val="0"/>
              </a:spcAft>
              <a:buSzPts val="1800"/>
              <a:buChar char="●"/>
            </a:pPr>
            <a:r>
              <a:rPr lang="en"/>
              <a:t>Severe misinformation problem regarding right-wing pages still exists.</a:t>
            </a:r>
            <a:endParaRPr/>
          </a:p>
          <a:p>
            <a:pPr marL="457200" lvl="0" indent="-342900" algn="l" rtl="0">
              <a:spcBef>
                <a:spcPts val="0"/>
              </a:spcBef>
              <a:spcAft>
                <a:spcPts val="0"/>
              </a:spcAft>
              <a:buSzPts val="1800"/>
              <a:buChar char="●"/>
            </a:pPr>
            <a:r>
              <a:rPr lang="en"/>
              <a:t>Facebook has taken actions to improve content moderation practices, such as:</a:t>
            </a:r>
            <a:endParaRPr/>
          </a:p>
          <a:p>
            <a:pPr marL="914400" lvl="1" indent="-317500" algn="l" rtl="0">
              <a:spcBef>
                <a:spcPts val="0"/>
              </a:spcBef>
              <a:spcAft>
                <a:spcPts val="0"/>
              </a:spcAft>
              <a:buSzPts val="1400"/>
              <a:buChar char="○"/>
            </a:pPr>
            <a:r>
              <a:rPr lang="en"/>
              <a:t>Fact checker network of 80 sources</a:t>
            </a:r>
            <a:endParaRPr/>
          </a:p>
          <a:p>
            <a:pPr marL="914400" lvl="1" indent="-317500" algn="l" rtl="0">
              <a:spcBef>
                <a:spcPts val="0"/>
              </a:spcBef>
              <a:spcAft>
                <a:spcPts val="0"/>
              </a:spcAft>
              <a:buSzPts val="1400"/>
              <a:buChar char="○"/>
            </a:pPr>
            <a:r>
              <a:rPr lang="en"/>
              <a:t>COVID-19 Information Center, US2020 Voting Information Center, Climate Science Information Center</a:t>
            </a:r>
            <a:endParaRPr/>
          </a:p>
          <a:p>
            <a:pPr marL="914400" lvl="1" indent="-317500" algn="l" rtl="0">
              <a:spcBef>
                <a:spcPts val="0"/>
              </a:spcBef>
              <a:spcAft>
                <a:spcPts val="0"/>
              </a:spcAft>
              <a:buSzPts val="1400"/>
              <a:buChar char="○"/>
            </a:pPr>
            <a:r>
              <a:rPr lang="en"/>
              <a:t>Oversight Board</a:t>
            </a:r>
            <a:endParaRPr/>
          </a:p>
          <a:p>
            <a:pPr marL="457200" lvl="0" indent="-342900" algn="l" rtl="0">
              <a:spcBef>
                <a:spcPts val="0"/>
              </a:spcBef>
              <a:spcAft>
                <a:spcPts val="0"/>
              </a:spcAft>
              <a:buSzPts val="1800"/>
              <a:buChar char="●"/>
            </a:pPr>
            <a:r>
              <a:rPr lang="en"/>
              <a:t>Facebook does not have any real measures of accountability / policy enforcement</a:t>
            </a:r>
            <a:endParaRPr/>
          </a:p>
          <a:p>
            <a:pPr marL="914400" lvl="1" indent="-317500" algn="l" rtl="0">
              <a:spcBef>
                <a:spcPts val="0"/>
              </a:spcBef>
              <a:spcAft>
                <a:spcPts val="0"/>
              </a:spcAft>
              <a:buSzPts val="1400"/>
              <a:buChar char="○"/>
            </a:pPr>
            <a:r>
              <a:rPr lang="en"/>
              <a:t>Systematic promotion of Daily Wire content by duplicate/bogus accounts was reported and continues to operate and spread posts to millions of users</a:t>
            </a:r>
            <a:endParaRPr/>
          </a:p>
          <a:p>
            <a:pPr marL="457200" lvl="0" indent="-342900" algn="l" rtl="0">
              <a:spcBef>
                <a:spcPts val="0"/>
              </a:spcBef>
              <a:spcAft>
                <a:spcPts val="0"/>
              </a:spcAft>
              <a:buSzPts val="1800"/>
              <a:buChar char="●"/>
            </a:pPr>
            <a:r>
              <a:rPr lang="en"/>
              <a:t>Additional data needs to be released surrounding post reach and content promotion policies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490250" y="450150"/>
            <a:ext cx="8095500" cy="40908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b="1">
                <a:solidFill>
                  <a:schemeClr val="accent1"/>
                </a:solidFill>
                <a:latin typeface="Nunito"/>
                <a:ea typeface="Nunito"/>
                <a:cs typeface="Nunito"/>
                <a:sym typeface="Nunito"/>
              </a:rPr>
              <a:t>Thank you:</a:t>
            </a:r>
            <a:endParaRPr b="1">
              <a:solidFill>
                <a:schemeClr val="accent1"/>
              </a:solidFill>
              <a:latin typeface="Nunito"/>
              <a:ea typeface="Nunito"/>
              <a:cs typeface="Nunito"/>
              <a:sym typeface="Nunito"/>
            </a:endParaRPr>
          </a:p>
          <a:p>
            <a:pPr marL="0" lvl="0" indent="0" algn="l" rtl="0">
              <a:spcBef>
                <a:spcPts val="0"/>
              </a:spcBef>
              <a:spcAft>
                <a:spcPts val="0"/>
              </a:spcAft>
              <a:buNone/>
            </a:pPr>
            <a:r>
              <a:rPr lang="en">
                <a:latin typeface="Nunito"/>
                <a:ea typeface="Nunito"/>
                <a:cs typeface="Nunito"/>
                <a:sym typeface="Nunito"/>
              </a:rPr>
              <a:t>Prof. Ninez Ponce</a:t>
            </a:r>
            <a:endParaRPr>
              <a:latin typeface="Nunito"/>
              <a:ea typeface="Nunito"/>
              <a:cs typeface="Nunito"/>
              <a:sym typeface="Nunito"/>
            </a:endParaRPr>
          </a:p>
          <a:p>
            <a:pPr marL="0" lvl="0" indent="0" algn="l" rtl="0">
              <a:spcBef>
                <a:spcPts val="0"/>
              </a:spcBef>
              <a:spcAft>
                <a:spcPts val="0"/>
              </a:spcAft>
              <a:buNone/>
            </a:pPr>
            <a:r>
              <a:rPr lang="en">
                <a:latin typeface="Nunito"/>
                <a:ea typeface="Nunito"/>
                <a:cs typeface="Nunito"/>
                <a:sym typeface="Nunito"/>
              </a:rPr>
              <a:t>Prof. Peter Reiher</a:t>
            </a:r>
            <a:endParaRPr>
              <a:latin typeface="Nunito"/>
              <a:ea typeface="Nunito"/>
              <a:cs typeface="Nunito"/>
              <a:sym typeface="Nunito"/>
            </a:endParaRPr>
          </a:p>
          <a:p>
            <a:pPr marL="0" lvl="0" indent="0" algn="l" rtl="0">
              <a:spcBef>
                <a:spcPts val="0"/>
              </a:spcBef>
              <a:spcAft>
                <a:spcPts val="0"/>
              </a:spcAft>
              <a:buNone/>
            </a:pPr>
            <a:r>
              <a:rPr lang="en">
                <a:latin typeface="Nunito"/>
                <a:ea typeface="Nunito"/>
                <a:cs typeface="Nunito"/>
                <a:sym typeface="Nunito"/>
              </a:rPr>
              <a:t>Prof. Leonard Kleinrock</a:t>
            </a:r>
            <a:endParaRPr>
              <a:latin typeface="Nunito"/>
              <a:ea typeface="Nunito"/>
              <a:cs typeface="Nunito"/>
              <a:sym typeface="Nunit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673</Words>
  <Application>Microsoft Macintosh PowerPoint</Application>
  <PresentationFormat>On-screen Show (16:9)</PresentationFormat>
  <Paragraphs>51</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Karla</vt:lpstr>
      <vt:lpstr>Nunito</vt:lpstr>
      <vt:lpstr>Simple Light</vt:lpstr>
      <vt:lpstr>Misinformation in Social Media Content Proliferation </vt:lpstr>
      <vt:lpstr>PowerPoint Presentation</vt:lpstr>
      <vt:lpstr>Process</vt:lpstr>
      <vt:lpstr>Background </vt:lpstr>
      <vt:lpstr>PowerPoint Presentation</vt:lpstr>
      <vt:lpstr>Insights and Takeaways</vt:lpstr>
      <vt:lpstr>Thank you: Prof. Ninez Ponce Prof. Peter Reiher Prof. Leonard Kleinrock</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Misinformation in Social Media Content Proliferation </dc:title>
  <cp:lastModifiedBy>Microsoft Office User</cp:lastModifiedBy>
  <cp:revision>1</cp:revision>
  <dcterms:modified xsi:type="dcterms:W3CDTF">2021-06-01T16:34:55Z</dcterms:modified>
</cp:coreProperties>
</file>