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3"/>
    <p:restoredTop sz="94649"/>
  </p:normalViewPr>
  <p:slideViewPr>
    <p:cSldViewPr snapToGrid="0" snapToObjects="1">
      <p:cViewPr>
        <p:scale>
          <a:sx n="96" d="100"/>
          <a:sy n="96" d="100"/>
        </p:scale>
        <p:origin x="4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C6737-FB61-7C4E-A4D5-4B7FC62640DC}" type="datetimeFigureOut">
              <a:rPr lang="en-US" smtClean="0"/>
              <a:t>5/22/21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8C30A-FCEA-6041-8617-3EE27C03A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07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8C30A-FCEA-6041-8617-3EE27C03A6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94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0BE28-5958-F242-9B54-96EA2F75C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0A53A0-29EF-DF46-AB69-81DB90EFB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4DB50-FF22-3149-BEFA-5894FA45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83BB-F6CF-AA44-B42C-C75C41CB6ED6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C261D-B71D-BB49-8475-0D69D485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51D6C-D5C7-264B-A0D3-AA3999E8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C708-0878-7640-AD77-DC87BBE91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80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13CE9-0E3C-B649-B99C-27E015207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19CD18-8126-3346-A331-09619EF5A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3E38A-2334-3A40-B40F-6972BB62F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83BB-F6CF-AA44-B42C-C75C41CB6ED6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6ACE6-7D73-A744-9456-045C01FA2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102E5-E264-5344-AD4E-407859D0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C708-0878-7640-AD77-DC87BBE91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52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BE563E-0222-7A4C-9A88-4FCE9DD38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F0DB49-667A-CB47-97FD-0736D454CA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6E6C0-3D88-4446-89F2-4CC7C5D96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83BB-F6CF-AA44-B42C-C75C41CB6ED6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28597-201F-4E46-BD2A-86CB92EF0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DE1EA-A9FE-F147-A7F2-E8E64FC3D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C708-0878-7640-AD77-DC87BBE91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32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A5272-87CE-B34C-AB07-41804C367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C3AB0-6F1A-844E-99FE-3038B1630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74383-8A2B-F346-96DB-E2BBBD045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83BB-F6CF-AA44-B42C-C75C41CB6ED6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4E4A0-3858-1048-96B5-FDEC2BFB3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4D819-5688-4A45-86BE-C91F03290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C708-0878-7640-AD77-DC87BBE91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5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C4B48-AF9A-8949-885F-A05EC31FA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904AC-42CA-284B-AFE3-2F17C50B7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1AE74-FA18-8B40-BE0F-74E84675B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83BB-F6CF-AA44-B42C-C75C41CB6ED6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9EE4F-99AA-B846-A69B-5BC919DB0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15688-7B71-E949-919D-187495D6F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C708-0878-7640-AD77-DC87BBE91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6BBE5-4741-3C40-8530-6F3108E9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89102-E3FC-FF42-AC25-F3D8AA02D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2BE0A3-4F88-5D42-BAF4-210A7B1D4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D910E-6EB5-C744-BA5A-303021FB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83BB-F6CF-AA44-B42C-C75C41CB6ED6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DF046-A3BC-934E-86F9-CD62ACEF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E6F5E3-B4BB-7A4C-B7D6-4E8C8A4C5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C708-0878-7640-AD77-DC87BBE91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5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E6FB6-73E9-1442-8CA8-46D3D18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2C7CA-E8F0-5D4B-8A2A-D7EC3EE48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E16FD4-2B4E-CD4A-9B73-EE19E0713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6B2EE-9496-DA42-99C8-E3253D531C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72461D-3651-F74C-B8CD-1DDC8A8C9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DD809C-BE24-CC48-B91E-6C2FB97EF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83BB-F6CF-AA44-B42C-C75C41CB6ED6}" type="datetimeFigureOut">
              <a:rPr lang="en-US" smtClean="0"/>
              <a:t>5/20/21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13716B-CBF1-8D46-8422-6B535B1E5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04B4BD-56F6-0C4D-94DF-4081944A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C708-0878-7640-AD77-DC87BBE91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53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79C06-CBC8-E54F-BDC3-A77391419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826AF8-64DA-604D-9AB4-7792FE21B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83BB-F6CF-AA44-B42C-C75C41CB6ED6}" type="datetimeFigureOut">
              <a:rPr lang="en-US" smtClean="0"/>
              <a:t>5/20/21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B615F5-C7EA-6A4B-9727-EE6B26A02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5DFCB-0D64-FC4E-8F90-53F8C790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C708-0878-7640-AD77-DC87BBE91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1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5B79CC-DFFF-794C-9186-685CA2D80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83BB-F6CF-AA44-B42C-C75C41CB6ED6}" type="datetimeFigureOut">
              <a:rPr lang="en-US" smtClean="0"/>
              <a:t>5/20/21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F229D6-A9BD-7645-9C25-BC3A2E4CB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1A5BA-E266-F248-BAF9-35ED798D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C708-0878-7640-AD77-DC87BBE91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2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2D2EC-AD35-3D41-8E30-6C2C99918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89093-60AD-234A-B13E-B0E4A3ADA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E8B00-AA63-F14D-A822-737FB5AF6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3FF5E-492A-6245-81D9-490643D8F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83BB-F6CF-AA44-B42C-C75C41CB6ED6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179D51-B2C3-2746-9C51-F6E27FD99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CB8A65-183A-9D4A-B353-32E97960A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C708-0878-7640-AD77-DC87BBE91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12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D164D-9CC1-4745-B2CC-D20565255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FCAD0E-F1D5-504F-884C-2259D6ED98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B1976F-3222-0140-B86B-E3B5E88D2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110C4B-F06D-7E4F-B316-ACBC94B0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83BB-F6CF-AA44-B42C-C75C41CB6ED6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44C1E-6483-7B4E-9F91-213ED030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BAB59-1E3D-F445-A0D1-E02DDCAF8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C708-0878-7640-AD77-DC87BBE91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32B94C-8C70-8A45-893C-685D6F8C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67225-22CE-A64D-B55F-C2FBB43F6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F3058-65B1-8D45-8154-4CCDB6C86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B83BB-F6CF-AA44-B42C-C75C41CB6ED6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38FAD-F57D-9041-941D-527FBDD23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EEDE1-5745-7642-BD5F-95ADFB2D5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3C708-0878-7640-AD77-DC87BBE91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1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wav"/><Relationship Id="rId7" Type="http://schemas.openxmlformats.org/officeDocument/2006/relationships/image" Target="../media/image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hyperlink" Target="https://bhichallenge.med.auth.gr/ICBHI_2017_Challenge" TargetMode="External"/><Relationship Id="rId5" Type="http://schemas.openxmlformats.org/officeDocument/2006/relationships/slideLayout" Target="../slideLayouts/slideLayout5.xml"/><Relationship Id="rId4" Type="http://schemas.openxmlformats.org/officeDocument/2006/relationships/audio" Target="../media/media2.wav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4B59A-7D12-2B43-BF00-447C141DA4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Transfer Learning and Hybridization for adventitious lung sound detection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064377-014B-8A48-93D1-17ED872CF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Internet Research Initiative 2020-2021</a:t>
            </a:r>
          </a:p>
          <a:p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Suraj Vathsa</a:t>
            </a:r>
          </a:p>
        </p:txBody>
      </p:sp>
    </p:spTree>
    <p:extLst>
      <p:ext uri="{BB962C8B-B14F-4D97-AF65-F5344CB8AC3E}">
        <p14:creationId xmlns:p14="http://schemas.microsoft.com/office/powerpoint/2010/main" val="276586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1851BF-7C55-0945-85FB-7ABFD085389C}"/>
              </a:ext>
            </a:extLst>
          </p:cNvPr>
          <p:cNvCxnSpPr>
            <a:cxnSpLocks/>
          </p:cNvCxnSpPr>
          <p:nvPr/>
        </p:nvCxnSpPr>
        <p:spPr>
          <a:xfrm>
            <a:off x="6180463" y="134957"/>
            <a:ext cx="0" cy="6588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224205-4D2E-2743-BE3B-61FC1E847F18}"/>
              </a:ext>
            </a:extLst>
          </p:cNvPr>
          <p:cNvCxnSpPr>
            <a:cxnSpLocks/>
          </p:cNvCxnSpPr>
          <p:nvPr/>
        </p:nvCxnSpPr>
        <p:spPr>
          <a:xfrm>
            <a:off x="325915" y="3302391"/>
            <a:ext cx="11666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0E19305-B29D-484C-B35E-3E068F0A4896}"/>
              </a:ext>
            </a:extLst>
          </p:cNvPr>
          <p:cNvSpPr txBox="1"/>
          <p:nvPr/>
        </p:nvSpPr>
        <p:spPr>
          <a:xfrm>
            <a:off x="848298" y="1153105"/>
            <a:ext cx="5875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Baskerville" panose="02020502070401020303" pitchFamily="18" charset="0"/>
                <a:ea typeface="Baskerville" panose="02020502070401020303" pitchFamily="18" charset="0"/>
              </a:rPr>
              <a:t>Develop an Artificial Intelligence (Deep Learning) </a:t>
            </a:r>
          </a:p>
          <a:p>
            <a:pPr algn="just"/>
            <a:r>
              <a:rPr lang="en-US" sz="1600" dirty="0">
                <a:latin typeface="Baskerville" panose="02020502070401020303" pitchFamily="18" charset="0"/>
                <a:ea typeface="Baskerville" panose="02020502070401020303" pitchFamily="18" charset="0"/>
              </a:rPr>
              <a:t>enabled system to identify adventitious sounds such </a:t>
            </a:r>
          </a:p>
          <a:p>
            <a:pPr algn="just"/>
            <a:r>
              <a:rPr lang="en-US" sz="1600" dirty="0">
                <a:latin typeface="Baskerville" panose="02020502070401020303" pitchFamily="18" charset="0"/>
                <a:ea typeface="Baskerville" panose="02020502070401020303" pitchFamily="18" charset="0"/>
              </a:rPr>
              <a:t>as wheezes and crackles in audio recordings of </a:t>
            </a:r>
          </a:p>
          <a:p>
            <a:pPr algn="just"/>
            <a:r>
              <a:rPr lang="en-US" sz="1600" dirty="0">
                <a:latin typeface="Baskerville" panose="02020502070401020303" pitchFamily="18" charset="0"/>
                <a:ea typeface="Baskerville" panose="02020502070401020303" pitchFamily="18" charset="0"/>
              </a:rPr>
              <a:t>patient lung sounds.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just"/>
            <a:endParaRPr lang="en-US" sz="16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219A18-9C6B-2840-B598-A4D378F49A51}"/>
              </a:ext>
            </a:extLst>
          </p:cNvPr>
          <p:cNvSpPr txBox="1"/>
          <p:nvPr/>
        </p:nvSpPr>
        <p:spPr>
          <a:xfrm>
            <a:off x="6316337" y="211811"/>
            <a:ext cx="58756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Baskerville" panose="02020502070401020303" pitchFamily="18" charset="0"/>
                <a:ea typeface="Baskerville" panose="02020502070401020303" pitchFamily="18" charset="0"/>
              </a:rPr>
              <a:t> Ideas</a:t>
            </a:r>
          </a:p>
          <a:p>
            <a:endParaRPr lang="en-US" sz="1600" b="1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Baskerville" panose="02020502070401020303" pitchFamily="18" charset="0"/>
                <a:ea typeface="Baskerville" panose="02020502070401020303" pitchFamily="18" charset="0"/>
              </a:rPr>
              <a:t>Detect adventitious lung sounds as a first step in autonomous respiratory disease diagnosis.</a:t>
            </a:r>
          </a:p>
          <a:p>
            <a:endParaRPr lang="en-US" sz="14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Baskerville" panose="02020502070401020303" pitchFamily="18" charset="0"/>
                <a:ea typeface="Baskerville" panose="02020502070401020303" pitchFamily="18" charset="0"/>
              </a:rPr>
              <a:t>Employ transfer learning, i.e., using an existing deep learning model trained for a similar task.</a:t>
            </a:r>
          </a:p>
          <a:p>
            <a:endParaRPr lang="en-US" sz="14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Baskerville" panose="02020502070401020303" pitchFamily="18" charset="0"/>
                <a:ea typeface="Baskerville" panose="02020502070401020303" pitchFamily="18" charset="0"/>
              </a:rPr>
              <a:t>Employ hybridization of two types of deep learning models to incorporate spectral and temporal features that can be generated from lung sounds.</a:t>
            </a:r>
          </a:p>
          <a:p>
            <a:endParaRPr lang="en-US" sz="14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Baskerville" panose="02020502070401020303" pitchFamily="18" charset="0"/>
                <a:ea typeface="Baskerville" panose="02020502070401020303" pitchFamily="18" charset="0"/>
              </a:rPr>
              <a:t>Data imputation using generative modelling to augment training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894D74-46B6-AD42-A9AA-607A99975794}"/>
              </a:ext>
            </a:extLst>
          </p:cNvPr>
          <p:cNvSpPr txBox="1"/>
          <p:nvPr/>
        </p:nvSpPr>
        <p:spPr>
          <a:xfrm>
            <a:off x="347030" y="3372538"/>
            <a:ext cx="587566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Research Method/Process</a:t>
            </a:r>
            <a:endParaRPr lang="en-US" sz="2000" b="1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Baskerville" panose="02020502070401020303" pitchFamily="18" charset="0"/>
                <a:ea typeface="Baskerville" panose="02020502070401020303" pitchFamily="18" charset="0"/>
              </a:rPr>
              <a:t>ICBHI 2017 Dataset provides a total of 5.5 hours of recordings containing 6898 respiratory cycles.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Baskerville" panose="02020502070401020303" pitchFamily="18" charset="0"/>
                <a:ea typeface="Baskerville" panose="02020502070401020303" pitchFamily="18" charset="0"/>
              </a:rPr>
              <a:t>Previous works train simple CNN or simple RNN from scratch.</a:t>
            </a:r>
          </a:p>
          <a:p>
            <a:endParaRPr lang="en-US" sz="14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Baskerville" panose="02020502070401020303" pitchFamily="18" charset="0"/>
                <a:ea typeface="Baskerville" panose="02020502070401020303" pitchFamily="18" charset="0"/>
              </a:rPr>
              <a:t>Trained </a:t>
            </a:r>
            <a:r>
              <a:rPr lang="en-US" sz="14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VGGish</a:t>
            </a:r>
            <a:r>
              <a:rPr lang="en-US" sz="1400" dirty="0">
                <a:latin typeface="Baskerville" panose="02020502070401020303" pitchFamily="18" charset="0"/>
                <a:ea typeface="Baskerville" panose="02020502070401020303" pitchFamily="18" charset="0"/>
              </a:rPr>
              <a:t>, a popular audio classification model hybridized with a recurrent neural network for the task of detecting crackles and wheezes.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Baskerville" panose="02020502070401020303" pitchFamily="18" charset="0"/>
                <a:ea typeface="Baskerville" panose="02020502070401020303" pitchFamily="18" charset="0"/>
              </a:rPr>
              <a:t>Lack of quality data was a major challenge. Addressed using audio manipulation tricks and generative modelling.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Baskerville" panose="02020502070401020303" pitchFamily="18" charset="0"/>
                <a:ea typeface="Baskerville" panose="02020502070401020303" pitchFamily="18" charset="0"/>
              </a:rPr>
              <a:t>Convolutional Variational Autoencoder employed for generative modelling.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4F81DE-0751-AC43-BEC3-12C29E927976}"/>
              </a:ext>
            </a:extLst>
          </p:cNvPr>
          <p:cNvSpPr txBox="1"/>
          <p:nvPr/>
        </p:nvSpPr>
        <p:spPr>
          <a:xfrm>
            <a:off x="6222693" y="3372538"/>
            <a:ext cx="587566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Baskerville" panose="02020502070401020303" pitchFamily="18" charset="0"/>
                <a:ea typeface="Baskerville" panose="02020502070401020303" pitchFamily="18" charset="0"/>
              </a:rPr>
              <a:t> Findings/Conclusions/Next Steps</a:t>
            </a:r>
          </a:p>
          <a:p>
            <a:endParaRPr lang="en-US" sz="16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Baskerville" panose="02020502070401020303" pitchFamily="18" charset="0"/>
                <a:ea typeface="Baskerville" panose="02020502070401020303" pitchFamily="18" charset="0"/>
              </a:rPr>
              <a:t>Hybridization was useful in both the tasks of crackle and wheeze detection while transfer learning helped in boosting the performance in crackle detection.</a:t>
            </a:r>
          </a:p>
          <a:p>
            <a:endParaRPr lang="en-US" sz="14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Baskerville" panose="02020502070401020303" pitchFamily="18" charset="0"/>
                <a:ea typeface="Baskerville" panose="02020502070401020303" pitchFamily="18" charset="0"/>
              </a:rPr>
              <a:t>Downstream diagnosis was still unsatisfactory since various key features such as patient medical history and geography were missing from the dataset.</a:t>
            </a:r>
          </a:p>
          <a:p>
            <a:endParaRPr lang="en-US" sz="14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Baskerville" panose="02020502070401020303" pitchFamily="18" charset="0"/>
                <a:ea typeface="Baskerville" panose="02020502070401020303" pitchFamily="18" charset="0"/>
              </a:rPr>
              <a:t>Future work includes building a comprehensive dataset which incorporates lung sounds, patient history, patient demographics, and environmental variables of patient’s location. Further developing generative modelling to help with effective data imputation.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FE0841-DD4C-424B-A64B-5EAB74A8F5F0}"/>
              </a:ext>
            </a:extLst>
          </p:cNvPr>
          <p:cNvSpPr txBox="1"/>
          <p:nvPr/>
        </p:nvSpPr>
        <p:spPr>
          <a:xfrm>
            <a:off x="325915" y="243921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Baskerville" panose="02020502070401020303" pitchFamily="18" charset="0"/>
                <a:ea typeface="Baskerville" panose="02020502070401020303" pitchFamily="18" charset="0"/>
              </a:rPr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3979111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9C903-9D77-2A48-8BA8-30BE41048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28BB9-2018-8249-9F9C-DC97AC638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7382" y="1496291"/>
            <a:ext cx="5240193" cy="4693372"/>
          </a:xfrm>
        </p:spPr>
        <p:txBody>
          <a:bodyPr/>
          <a:lstStyle/>
          <a:p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  <a:hlinkClick r:id="rId6"/>
              </a:rPr>
              <a:t>ICBHI 2017 Challenge</a:t>
            </a:r>
            <a:endParaRPr lang="en-US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Preprocessing</a:t>
            </a:r>
          </a:p>
          <a:p>
            <a:pPr lvl="1"/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Respiratory cycle centric</a:t>
            </a:r>
          </a:p>
          <a:p>
            <a:pPr lvl="1"/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Repetition of respiratory cycles</a:t>
            </a:r>
          </a:p>
          <a:p>
            <a:pPr lvl="1"/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Audio augmentation</a:t>
            </a:r>
          </a:p>
          <a:p>
            <a:pPr lvl="1"/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Features extraction from raw audio (</a:t>
            </a:r>
            <a:r>
              <a:rPr lang="en-US" dirty="0" err="1">
                <a:latin typeface="Baskerville" panose="02020502070401020303" pitchFamily="18" charset="0"/>
                <a:ea typeface="Baskerville" panose="02020502070401020303" pitchFamily="18" charset="0"/>
              </a:rPr>
              <a:t>mel</a:t>
            </a:r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 spectrograms and MFCCs)</a:t>
            </a:r>
          </a:p>
          <a:p>
            <a:pPr marL="457200" lvl="1" indent="0">
              <a:buNone/>
            </a:pPr>
            <a:endParaRPr lang="en-US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Audio Generation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230DC9-C8EF-3348-AEBD-C7BCF04A30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1277" y="2042391"/>
            <a:ext cx="4561259" cy="4794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F365F2-3B80-584A-9628-0D0EDD5555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7832" y="83127"/>
            <a:ext cx="3608150" cy="1959264"/>
          </a:xfrm>
          <a:prstGeom prst="rect">
            <a:avLst/>
          </a:prstGeom>
        </p:spPr>
      </p:pic>
      <p:pic>
        <p:nvPicPr>
          <p:cNvPr id="12" name="download (6)" descr="download (6)">
            <a:hlinkClick r:id="" action="ppaction://media"/>
            <a:extLst>
              <a:ext uri="{FF2B5EF4-FFF2-40B4-BE49-F238E27FC236}">
                <a16:creationId xmlns:a16="http://schemas.microsoft.com/office/drawing/2014/main" id="{102B08DD-8F42-0D42-A55E-AB23334381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99560" y="5635962"/>
            <a:ext cx="812800" cy="812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B65B4F-801B-024E-84AD-716917E3EA68}"/>
              </a:ext>
            </a:extLst>
          </p:cNvPr>
          <p:cNvSpPr txBox="1"/>
          <p:nvPr/>
        </p:nvSpPr>
        <p:spPr>
          <a:xfrm>
            <a:off x="1045184" y="5266630"/>
            <a:ext cx="199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Generated Wheeze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F5430F-0EAD-2A45-BF1C-2E7A0383F446}"/>
              </a:ext>
            </a:extLst>
          </p:cNvPr>
          <p:cNvSpPr txBox="1"/>
          <p:nvPr/>
        </p:nvSpPr>
        <p:spPr>
          <a:xfrm>
            <a:off x="4214116" y="5266630"/>
            <a:ext cx="199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Natural Wheeze</a:t>
            </a:r>
          </a:p>
        </p:txBody>
      </p:sp>
      <p:pic>
        <p:nvPicPr>
          <p:cNvPr id="16" name="download (7)" descr="download (7)">
            <a:hlinkClick r:id="" action="ppaction://media"/>
            <a:extLst>
              <a:ext uri="{FF2B5EF4-FFF2-40B4-BE49-F238E27FC236}">
                <a16:creationId xmlns:a16="http://schemas.microsoft.com/office/drawing/2014/main" id="{B73F608A-3E6D-464F-B2B4-81B1E4A795F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23835" y="56359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8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3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6F77-F69E-BF49-BE47-CD44FA07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83" y="253825"/>
            <a:ext cx="10515600" cy="1325563"/>
          </a:xfrm>
        </p:spPr>
        <p:txBody>
          <a:bodyPr/>
          <a:lstStyle/>
          <a:p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Deep Learning Models Used</a:t>
            </a:r>
          </a:p>
        </p:txBody>
      </p:sp>
      <p:pic>
        <p:nvPicPr>
          <p:cNvPr id="5" name="Content Placeholder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0B2A0949-0700-E244-AFCE-2E267149B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400" y="1355519"/>
            <a:ext cx="5054600" cy="2073481"/>
          </a:xfrm>
        </p:spPr>
      </p:pic>
      <p:pic>
        <p:nvPicPr>
          <p:cNvPr id="7" name="Picture 6" descr="Box and whisker chart&#10;&#10;Description automatically generated">
            <a:extLst>
              <a:ext uri="{FF2B5EF4-FFF2-40B4-BE49-F238E27FC236}">
                <a16:creationId xmlns:a16="http://schemas.microsoft.com/office/drawing/2014/main" id="{61626AED-4497-5B43-AE3F-B829BCFE6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567" y="1267967"/>
            <a:ext cx="5202669" cy="23103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7030AA-082E-6243-8C30-0E05DF0A11B6}"/>
              </a:ext>
            </a:extLst>
          </p:cNvPr>
          <p:cNvSpPr txBox="1"/>
          <p:nvPr/>
        </p:nvSpPr>
        <p:spPr>
          <a:xfrm>
            <a:off x="2409738" y="3578334"/>
            <a:ext cx="191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Baskerville" panose="02020502070401020303" pitchFamily="18" charset="0"/>
                <a:ea typeface="Baskerville" panose="02020502070401020303" pitchFamily="18" charset="0"/>
              </a:rPr>
              <a:t>VGGish</a:t>
            </a:r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 + LSTM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8C0707-1909-AB42-98E6-9E5F1A51C39F}"/>
              </a:ext>
            </a:extLst>
          </p:cNvPr>
          <p:cNvSpPr txBox="1"/>
          <p:nvPr/>
        </p:nvSpPr>
        <p:spPr>
          <a:xfrm>
            <a:off x="8613695" y="3578334"/>
            <a:ext cx="1736436" cy="377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CNN + LSTM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80C960-A484-CC4C-9DDB-9E0F16A2D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001" y="4097000"/>
            <a:ext cx="9764844" cy="18443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9BEDAD-16F3-6744-A764-7F027FEA98E8}"/>
              </a:ext>
            </a:extLst>
          </p:cNvPr>
          <p:cNvSpPr txBox="1"/>
          <p:nvPr/>
        </p:nvSpPr>
        <p:spPr>
          <a:xfrm>
            <a:off x="5574404" y="5906061"/>
            <a:ext cx="303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Convolutional VAE</a:t>
            </a:r>
          </a:p>
        </p:txBody>
      </p:sp>
    </p:spTree>
    <p:extLst>
      <p:ext uri="{BB962C8B-B14F-4D97-AF65-F5344CB8AC3E}">
        <p14:creationId xmlns:p14="http://schemas.microsoft.com/office/powerpoint/2010/main" val="4089393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2FAFF-20B6-8B48-92E8-CAACCA8B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46047"/>
            <a:ext cx="10515600" cy="1325563"/>
          </a:xfrm>
        </p:spPr>
        <p:txBody>
          <a:bodyPr/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D08E7-62D4-C447-862B-A6F20805C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13164"/>
            <a:ext cx="6560127" cy="4763799"/>
          </a:xfrm>
        </p:spPr>
        <p:txBody>
          <a:bodyPr/>
          <a:lstStyle/>
          <a:p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  <a:cs typeface="Devanagari MT" panose="02000500020000000000" pitchFamily="2" charset="0"/>
              </a:rPr>
              <a:t>Hybridization (CNN + LSTM and </a:t>
            </a:r>
            <a:r>
              <a:rPr lang="en-US" dirty="0" err="1">
                <a:latin typeface="Baskerville" panose="02020502070401020303" pitchFamily="18" charset="0"/>
                <a:ea typeface="Baskerville" panose="02020502070401020303" pitchFamily="18" charset="0"/>
                <a:cs typeface="Devanagari MT" panose="02000500020000000000" pitchFamily="2" charset="0"/>
              </a:rPr>
              <a:t>VGGish</a:t>
            </a:r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  <a:cs typeface="Devanagari MT" panose="02000500020000000000" pitchFamily="2" charset="0"/>
              </a:rPr>
              <a:t> + LSTM) outperforms simple deep learning models</a:t>
            </a:r>
          </a:p>
          <a:p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  <a:cs typeface="Devanagari MT" panose="02000500020000000000" pitchFamily="2" charset="0"/>
              </a:rPr>
              <a:t>Transfer Learning helps in crackle detection.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A3AD75-B4E3-654A-ADE7-052344733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926" y="475096"/>
            <a:ext cx="3013983" cy="2953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05CB23-AC9A-7D40-ABC7-4C2FE781D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446" y="3795064"/>
            <a:ext cx="3435562" cy="22214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10FF97-59E1-6B4C-9D73-172F69600E99}"/>
              </a:ext>
            </a:extLst>
          </p:cNvPr>
          <p:cNvSpPr txBox="1"/>
          <p:nvPr/>
        </p:nvSpPr>
        <p:spPr>
          <a:xfrm>
            <a:off x="4242680" y="5912060"/>
            <a:ext cx="225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TSNE plot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6835F0-A697-974F-AC56-8CBA3D634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286" y="4012923"/>
            <a:ext cx="296926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54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3E2FD9-4646-114A-8EA4-9C81A08A1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527" y="300072"/>
            <a:ext cx="4488945" cy="599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71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16397</TotalTime>
  <Words>349</Words>
  <Application>Microsoft Macintosh PowerPoint</Application>
  <PresentationFormat>Widescreen</PresentationFormat>
  <Paragraphs>54</Paragraphs>
  <Slides>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Baskerville</vt:lpstr>
      <vt:lpstr>Calibri</vt:lpstr>
      <vt:lpstr>Calibri Light</vt:lpstr>
      <vt:lpstr>Office Theme</vt:lpstr>
      <vt:lpstr>Transfer Learning and Hybridization for adventitious lung sound detection</vt:lpstr>
      <vt:lpstr>PowerPoint Presentation</vt:lpstr>
      <vt:lpstr>Dataset</vt:lpstr>
      <vt:lpstr>Deep Learning Models Used</vt:lpstr>
      <vt:lpstr>Results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Transfer Learning and Hybridization for adventitious lung sound detection</dc:title>
  <dc:creator>Suraj Vathsa</dc:creator>
  <cp:lastModifiedBy>Suraj Vathsa</cp:lastModifiedBy>
  <cp:revision>34</cp:revision>
  <dcterms:created xsi:type="dcterms:W3CDTF">2021-05-20T18:47:49Z</dcterms:created>
  <dcterms:modified xsi:type="dcterms:W3CDTF">2021-06-01T04:05:04Z</dcterms:modified>
</cp:coreProperties>
</file>