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58000" cy="9144000"/>
  <p:embeddedFontLst>
    <p:embeddedFont>
      <p:font typeface="Lora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Lora-bold.fntdata"/><Relationship Id="rId25" Type="http://schemas.openxmlformats.org/officeDocument/2006/relationships/font" Target="fonts/Lora-regular.fntdata"/><Relationship Id="rId28" Type="http://schemas.openxmlformats.org/officeDocument/2006/relationships/font" Target="fonts/Lora-boldItalic.fntdata"/><Relationship Id="rId27" Type="http://schemas.openxmlformats.org/officeDocument/2006/relationships/font" Target="fonts/Lora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1693b1c9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1693b1c9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4b8b79cf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64b8b79cf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64b8b79cf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64b8b79cf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75187dc3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75187dc3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64b8b79cf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64b8b79cf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75187dc3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75187dc3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575187dc3c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575187dc3c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1693b1c9f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1693b1c9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75187dc3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75187dc3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1693b1c9f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1693b1c9f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575187dc3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575187dc3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75187dc3c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75187dc3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1693b1c9f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1693b1c9f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64b8b79cf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64b8b79cf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64b8b79c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64b8b79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64b8b79cf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64b8b79c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64b8b79cf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64b8b79c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64b8b79cf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64b8b79cf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64b8b79c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64b8b79c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64b8b79cf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64b8b79cf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660100" y="806838"/>
            <a:ext cx="0" cy="352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" name="Google Shape;55;p13"/>
          <p:cNvSpPr txBox="1"/>
          <p:nvPr/>
        </p:nvSpPr>
        <p:spPr>
          <a:xfrm>
            <a:off x="531125" y="1302150"/>
            <a:ext cx="19020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7B7B7"/>
                </a:solidFill>
                <a:latin typeface="Lora"/>
                <a:ea typeface="Lora"/>
                <a:cs typeface="Lora"/>
                <a:sym typeface="Lora"/>
              </a:rPr>
              <a:t>IRI:</a:t>
            </a:r>
            <a:endParaRPr b="1" sz="2400">
              <a:solidFill>
                <a:srgbClr val="B7B7B7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7B7B7"/>
                </a:solidFill>
                <a:latin typeface="Lora"/>
                <a:ea typeface="Lora"/>
                <a:cs typeface="Lora"/>
                <a:sym typeface="Lora"/>
              </a:rPr>
              <a:t>Tweets in State-level</a:t>
            </a:r>
            <a:endParaRPr b="1" sz="2400">
              <a:solidFill>
                <a:srgbClr val="B7B7B7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7B7B7"/>
                </a:solidFill>
                <a:latin typeface="Lora"/>
                <a:ea typeface="Lora"/>
                <a:cs typeface="Lora"/>
                <a:sym typeface="Lora"/>
              </a:rPr>
              <a:t>Public</a:t>
            </a:r>
            <a:endParaRPr b="1" sz="2400">
              <a:solidFill>
                <a:srgbClr val="B7B7B7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B7B7B7"/>
                </a:solidFill>
                <a:latin typeface="Lora"/>
                <a:ea typeface="Lora"/>
                <a:cs typeface="Lora"/>
                <a:sym typeface="Lora"/>
              </a:rPr>
              <a:t>Diplomacy</a:t>
            </a:r>
            <a:endParaRPr b="1" sz="2400">
              <a:solidFill>
                <a:srgbClr val="B7B7B7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B7B7B7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200">
                <a:solidFill>
                  <a:srgbClr val="B7B7B7"/>
                </a:solidFill>
                <a:latin typeface="Lora"/>
                <a:ea typeface="Lora"/>
                <a:cs typeface="Lora"/>
                <a:sym typeface="Lora"/>
              </a:rPr>
              <a:t>Liam Monninger</a:t>
            </a:r>
            <a:endParaRPr b="1" i="1" sz="1200">
              <a:solidFill>
                <a:srgbClr val="B7B7B7"/>
              </a:solidFill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66949" y="351187"/>
            <a:ext cx="4634925" cy="444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8850" y="432613"/>
            <a:ext cx="7091711" cy="427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9350" y="754075"/>
            <a:ext cx="6045300" cy="363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3"/>
          <p:cNvSpPr/>
          <p:nvPr/>
        </p:nvSpPr>
        <p:spPr>
          <a:xfrm>
            <a:off x="4194600" y="1411700"/>
            <a:ext cx="754800" cy="754800"/>
          </a:xfrm>
          <a:prstGeom prst="mathMultiply">
            <a:avLst>
              <a:gd fmla="val 11108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9350" y="754075"/>
            <a:ext cx="6045300" cy="363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4"/>
          <p:cNvSpPr/>
          <p:nvPr/>
        </p:nvSpPr>
        <p:spPr>
          <a:xfrm>
            <a:off x="2475450" y="2264300"/>
            <a:ext cx="754800" cy="754800"/>
          </a:xfrm>
          <a:prstGeom prst="mathMultiply">
            <a:avLst>
              <a:gd fmla="val 11108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9350" y="754075"/>
            <a:ext cx="6045300" cy="363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5"/>
          <p:cNvSpPr txBox="1"/>
          <p:nvPr/>
        </p:nvSpPr>
        <p:spPr>
          <a:xfrm>
            <a:off x="4186938" y="1935850"/>
            <a:ext cx="7548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/>
              <a:t>?</a:t>
            </a:r>
            <a:endParaRPr b="1" sz="7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/>
          <p:nvPr/>
        </p:nvSpPr>
        <p:spPr>
          <a:xfrm>
            <a:off x="1855838" y="1007150"/>
            <a:ext cx="28803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Times New Roman"/>
                <a:ea typeface="Times New Roman"/>
                <a:cs typeface="Times New Roman"/>
                <a:sym typeface="Times New Roman"/>
              </a:rPr>
              <a:t>Perspectives:</a:t>
            </a:r>
            <a:endParaRPr b="1"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2793063" y="1941750"/>
            <a:ext cx="39333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000">
                <a:latin typeface="Times New Roman"/>
                <a:ea typeface="Times New Roman"/>
                <a:cs typeface="Times New Roman"/>
                <a:sym typeface="Times New Roman"/>
              </a:rPr>
              <a:t>I. </a:t>
            </a:r>
            <a:r>
              <a:rPr b="1" i="1" lang="en" sz="3000">
                <a:latin typeface="Times New Roman"/>
                <a:ea typeface="Times New Roman"/>
                <a:cs typeface="Times New Roman"/>
                <a:sym typeface="Times New Roman"/>
              </a:rPr>
              <a:t>Commitment Device</a:t>
            </a:r>
            <a:endParaRPr b="1" i="1"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26"/>
          <p:cNvSpPr/>
          <p:nvPr/>
        </p:nvSpPr>
        <p:spPr>
          <a:xfrm>
            <a:off x="2793063" y="2694150"/>
            <a:ext cx="39333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000">
                <a:latin typeface="Times New Roman"/>
                <a:ea typeface="Times New Roman"/>
                <a:cs typeface="Times New Roman"/>
                <a:sym typeface="Times New Roman"/>
              </a:rPr>
              <a:t>II. Agenda Setting</a:t>
            </a:r>
            <a:endParaRPr b="1" i="1"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26"/>
          <p:cNvSpPr/>
          <p:nvPr/>
        </p:nvSpPr>
        <p:spPr>
          <a:xfrm>
            <a:off x="2793063" y="3383950"/>
            <a:ext cx="39333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000">
                <a:latin typeface="Times New Roman"/>
                <a:ea typeface="Times New Roman"/>
                <a:cs typeface="Times New Roman"/>
                <a:sym typeface="Times New Roman"/>
              </a:rPr>
              <a:t>III. Norm Promotion</a:t>
            </a:r>
            <a:endParaRPr b="1" i="1"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/>
          <p:nvPr/>
        </p:nvSpPr>
        <p:spPr>
          <a:xfrm>
            <a:off x="257625" y="201525"/>
            <a:ext cx="3359100" cy="556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Commitment</a:t>
            </a: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 Device</a:t>
            </a:r>
            <a:endParaRPr b="1"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Image result for audience transparent png" id="141" name="Google Shape;14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7850" y="2544450"/>
            <a:ext cx="3668676" cy="1000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speech transparent png" id="142" name="Google Shape;142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476" y="1770575"/>
            <a:ext cx="2454926" cy="185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7"/>
          <p:cNvSpPr/>
          <p:nvPr/>
        </p:nvSpPr>
        <p:spPr>
          <a:xfrm rot="5400000">
            <a:off x="3836863" y="2320075"/>
            <a:ext cx="718500" cy="751800"/>
          </a:xfrm>
          <a:prstGeom prst="upArrow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7"/>
          <p:cNvSpPr/>
          <p:nvPr/>
        </p:nvSpPr>
        <p:spPr>
          <a:xfrm>
            <a:off x="5287138" y="2160250"/>
            <a:ext cx="438300" cy="4161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7"/>
          <p:cNvSpPr/>
          <p:nvPr/>
        </p:nvSpPr>
        <p:spPr>
          <a:xfrm>
            <a:off x="6440575" y="2487925"/>
            <a:ext cx="438300" cy="4161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7"/>
          <p:cNvSpPr/>
          <p:nvPr/>
        </p:nvSpPr>
        <p:spPr>
          <a:xfrm>
            <a:off x="7113900" y="2071825"/>
            <a:ext cx="438300" cy="4161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/>
          <p:nvPr/>
        </p:nvSpPr>
        <p:spPr>
          <a:xfrm>
            <a:off x="257625" y="201525"/>
            <a:ext cx="3359100" cy="556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Commitment Device</a:t>
            </a:r>
            <a:endParaRPr b="1"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Image result for audience transparent png" id="152" name="Google Shape;15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7850" y="2260800"/>
            <a:ext cx="3668676" cy="1000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speech transparent png" id="153" name="Google Shape;153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476" y="1486925"/>
            <a:ext cx="2454926" cy="185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8"/>
          <p:cNvSpPr/>
          <p:nvPr/>
        </p:nvSpPr>
        <p:spPr>
          <a:xfrm rot="5400000">
            <a:off x="3836863" y="2036425"/>
            <a:ext cx="718500" cy="751800"/>
          </a:xfrm>
          <a:prstGeom prst="upArrow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8"/>
          <p:cNvSpPr/>
          <p:nvPr/>
        </p:nvSpPr>
        <p:spPr>
          <a:xfrm>
            <a:off x="5287138" y="1876600"/>
            <a:ext cx="438300" cy="4161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8"/>
          <p:cNvSpPr/>
          <p:nvPr/>
        </p:nvSpPr>
        <p:spPr>
          <a:xfrm>
            <a:off x="6440575" y="2204275"/>
            <a:ext cx="438300" cy="4161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8"/>
          <p:cNvSpPr/>
          <p:nvPr/>
        </p:nvSpPr>
        <p:spPr>
          <a:xfrm>
            <a:off x="7113900" y="2071825"/>
            <a:ext cx="438300" cy="416100"/>
          </a:xfrm>
          <a:prstGeom prst="mathPlus">
            <a:avLst>
              <a:gd fmla="val 23520" name="adj1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8"/>
          <p:cNvSpPr/>
          <p:nvPr/>
        </p:nvSpPr>
        <p:spPr>
          <a:xfrm>
            <a:off x="2892450" y="3770925"/>
            <a:ext cx="3359100" cy="5565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400">
                <a:latin typeface="Times New Roman"/>
                <a:ea typeface="Times New Roman"/>
                <a:cs typeface="Times New Roman"/>
                <a:sym typeface="Times New Roman"/>
              </a:rPr>
              <a:t>Tweets are not costly enough.</a:t>
            </a:r>
            <a:endParaRPr b="1"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/>
          <p:nvPr/>
        </p:nvSpPr>
        <p:spPr>
          <a:xfrm>
            <a:off x="257625" y="201525"/>
            <a:ext cx="3359100" cy="556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Agenda Setting</a:t>
            </a:r>
            <a:endParaRPr b="1"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Image result for agenda black and white png" id="164" name="Google Shape;16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7588" y="1227338"/>
            <a:ext cx="2688825" cy="268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/>
          <p:nvPr/>
        </p:nvSpPr>
        <p:spPr>
          <a:xfrm>
            <a:off x="257625" y="201525"/>
            <a:ext cx="3359100" cy="556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Agenda Setting</a:t>
            </a:r>
            <a:endParaRPr b="1"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Image result for agenda black and white png" id="170" name="Google Shape;17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3227" y="1257927"/>
            <a:ext cx="2177550" cy="217755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30"/>
          <p:cNvSpPr/>
          <p:nvPr/>
        </p:nvSpPr>
        <p:spPr>
          <a:xfrm>
            <a:off x="2337250" y="3770925"/>
            <a:ext cx="4469400" cy="925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400">
                <a:latin typeface="Times New Roman"/>
                <a:ea typeface="Times New Roman"/>
                <a:cs typeface="Times New Roman"/>
                <a:sym typeface="Times New Roman"/>
              </a:rPr>
              <a:t>Tweets set the agenda of the other state more or less directly, if at all.</a:t>
            </a:r>
            <a:endParaRPr b="1"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/>
          <p:nvPr/>
        </p:nvSpPr>
        <p:spPr>
          <a:xfrm>
            <a:off x="257625" y="201525"/>
            <a:ext cx="3359100" cy="556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Norm Promotion</a:t>
            </a:r>
            <a:endParaRPr b="1"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Image result for normal distribution black png" id="177" name="Google Shape;17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9637" y="1354625"/>
            <a:ext cx="5684725" cy="289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2892450" y="159500"/>
            <a:ext cx="3359100" cy="556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Tweets in State-level Public Diplomacy</a:t>
            </a:r>
            <a:endParaRPr b="1"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469250" y="1158600"/>
            <a:ext cx="3897300" cy="1692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Tweets in state-level public diplomacy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Is the tweet an effective instrument of public diplomacy?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might this mean for international politics? medium theory? ect.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4777457" y="1158600"/>
            <a:ext cx="3897300" cy="1692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Many established models: the response a tweet garners from a foreign regime ought to be related to its audience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Do I find evidence to support these models?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469250" y="3273200"/>
            <a:ext cx="3897300" cy="1692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Core statistical approach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Difficult to find appropriate variables; lack of precedent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Low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Not so much definitive as provocative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4777457" y="3273200"/>
            <a:ext cx="3897300" cy="1692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Little to no relationship between tweet audience and tweet response in my data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Challenges commitment device, agenda setting and norm promoting models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❖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Media determinism as whole dubious in light of my research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469250" y="795375"/>
            <a:ext cx="1146900" cy="2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Topic: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4777450" y="795375"/>
            <a:ext cx="1146900" cy="2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Ideas: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469250" y="2920000"/>
            <a:ext cx="3607200" cy="2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Research -- Methods and Challenges: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4777450" y="2920000"/>
            <a:ext cx="1146900" cy="2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Findings: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2"/>
          <p:cNvSpPr/>
          <p:nvPr/>
        </p:nvSpPr>
        <p:spPr>
          <a:xfrm>
            <a:off x="257625" y="201525"/>
            <a:ext cx="3359100" cy="556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latin typeface="Times New Roman"/>
                <a:ea typeface="Times New Roman"/>
                <a:cs typeface="Times New Roman"/>
                <a:sym typeface="Times New Roman"/>
              </a:rPr>
              <a:t>Norm Promotion</a:t>
            </a:r>
            <a:endParaRPr b="1" i="1"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Image result for normal distribution black png" id="183" name="Google Shape;18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1500" y="1130976"/>
            <a:ext cx="4740901" cy="2413825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32"/>
          <p:cNvSpPr/>
          <p:nvPr/>
        </p:nvSpPr>
        <p:spPr>
          <a:xfrm>
            <a:off x="1916750" y="3770925"/>
            <a:ext cx="5328900" cy="925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400">
                <a:latin typeface="Times New Roman"/>
                <a:ea typeface="Times New Roman"/>
                <a:cs typeface="Times New Roman"/>
                <a:sym typeface="Times New Roman"/>
              </a:rPr>
              <a:t>Tweets are likely weak norm promoters as they seem to fail to establish norms around their own use</a:t>
            </a:r>
            <a:endParaRPr b="1"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9350" y="754075"/>
            <a:ext cx="6045300" cy="363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6588" y="372550"/>
            <a:ext cx="7290825" cy="439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6588" y="372550"/>
            <a:ext cx="7290825" cy="4398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638" y="269425"/>
            <a:ext cx="7632726" cy="460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5875" y="152400"/>
            <a:ext cx="403224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0"/>
          <p:cNvPicPr preferRelativeResize="0"/>
          <p:nvPr/>
        </p:nvPicPr>
        <p:blipFill rotWithShape="1">
          <a:blip r:embed="rId3">
            <a:alphaModFix/>
          </a:blip>
          <a:srcRect b="68776" l="0" r="0" t="0"/>
          <a:stretch/>
        </p:blipFill>
        <p:spPr>
          <a:xfrm>
            <a:off x="541550" y="1061575"/>
            <a:ext cx="8060900" cy="3020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6150" y="432613"/>
            <a:ext cx="7091700" cy="427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