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9"/>
      <p:bold r:id="rId10"/>
      <p:italic r:id="rId11"/>
      <p:boldItalic r:id="rId12"/>
    </p:embeddedFont>
    <p:embeddedFont>
      <p:font typeface="Helvetica Neue Light" panose="02000403000000020004" pitchFamily="2" charset="0"/>
      <p:regular r:id="rId13"/>
      <p:bold r:id="rId14"/>
      <p:italic r:id="rId15"/>
      <p:boldItalic r:id="rId16"/>
    </p:embeddedFont>
    <p:embeddedFont>
      <p:font typeface="Roboto" panose="02000000000000000000" pitchFamily="2" charset="0"/>
      <p:regular r:id="rId17"/>
      <p:bold r:id="rId18"/>
      <p:italic r:id="rId19"/>
      <p:boldItalic r:id="rId20"/>
    </p:embeddedFont>
    <p:embeddedFont>
      <p:font typeface="Roboto Slab" pitchFamily="2" charset="0"/>
      <p:regular r:id="rId21"/>
      <p:bold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49"/>
  </p:normalViewPr>
  <p:slideViewPr>
    <p:cSldViewPr snapToGrid="0">
      <p:cViewPr varScale="1">
        <p:scale>
          <a:sx n="123" d="100"/>
          <a:sy n="123" d="100"/>
        </p:scale>
        <p:origin x="848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font" Target="fonts/font10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13.fntdata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font" Target="fonts/font1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23" Type="http://schemas.openxmlformats.org/officeDocument/2006/relationships/presProps" Target="presProps.xml"/><Relationship Id="rId10" Type="http://schemas.openxmlformats.org/officeDocument/2006/relationships/font" Target="fonts/font2.fntdata"/><Relationship Id="rId19" Type="http://schemas.openxmlformats.org/officeDocument/2006/relationships/font" Target="fonts/font11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openxmlformats.org/officeDocument/2006/relationships/font" Target="fonts/font1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5acd7878fb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5acd7878fb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588c1de2a5_0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588c1de2a5_0_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80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588c1de2a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588c1de2a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i="1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5acd7878fb_0_6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5acd7878fb_0_6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5acd7878fb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5acd7878fb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585ee55d0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585ee55d0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24800" y="672606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1" name="Google Shape;11;p2"/>
          <p:cNvSpPr/>
          <p:nvPr/>
        </p:nvSpPr>
        <p:spPr>
          <a:xfrm rot="10800000">
            <a:off x="6537563" y="3342925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cxnSp>
        <p:nvCxnSpPr>
          <p:cNvPr id="12" name="Google Shape;12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title" hasCustomPrompt="1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>
            <a:spLocks noGrp="1"/>
          </p:cNvSpPr>
          <p:nvPr>
            <p:ph type="body" idx="1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1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w="381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5" name="Google Shape;45;p9"/>
          <p:cNvSpPr txBox="1">
            <a:spLocks noGrp="1"/>
          </p:cNvSpPr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rina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 rtl="0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 rtl="0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 rtl="0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 rtl="0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 rtl="0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 rtl="0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 rtl="0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 rtl="0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/>
          <p:nvPr/>
        </p:nvSpPr>
        <p:spPr>
          <a:xfrm>
            <a:off x="1739600" y="815575"/>
            <a:ext cx="6736500" cy="13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Introducing... </a:t>
            </a:r>
            <a:r>
              <a:rPr lang="en" sz="3000" i="1">
                <a:solidFill>
                  <a:schemeClr val="dk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the Internet</a:t>
            </a:r>
            <a:endParaRPr sz="3000" i="1">
              <a:solidFill>
                <a:schemeClr val="dk1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solidFill>
                <a:srgbClr val="EFEFE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3923150" y="4084950"/>
            <a:ext cx="5715000" cy="81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EFEFE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by Nephele Troullinos, mentor: Miriam Posner</a:t>
            </a:r>
            <a:endParaRPr>
              <a:solidFill>
                <a:srgbClr val="EFEFE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EFEFE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1519375" y="1238850"/>
            <a:ext cx="4434000" cy="13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EFEFE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45720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EFEFE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Methods and design for an Internet literacy curriculum which adapts online participatory culture into the secondary-education classroom by coordinating factual instruction with informal learning formats.</a:t>
            </a:r>
            <a:endParaRPr sz="1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7D3DF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/>
          <p:nvPr/>
        </p:nvSpPr>
        <p:spPr>
          <a:xfrm>
            <a:off x="4659994" y="334575"/>
            <a:ext cx="3494100" cy="2179500"/>
          </a:xfrm>
          <a:prstGeom prst="snip1Rect">
            <a:avLst>
              <a:gd name="adj" fmla="val 16667"/>
            </a:avLst>
          </a:prstGeom>
          <a:solidFill>
            <a:schemeClr val="dk2"/>
          </a:solidFill>
          <a:ln w="381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14"/>
          <p:cNvSpPr/>
          <p:nvPr/>
        </p:nvSpPr>
        <p:spPr>
          <a:xfrm flipH="1">
            <a:off x="870456" y="334575"/>
            <a:ext cx="3494100" cy="2179500"/>
          </a:xfrm>
          <a:prstGeom prst="snip1Rect">
            <a:avLst>
              <a:gd name="adj" fmla="val 16667"/>
            </a:avLst>
          </a:prstGeom>
          <a:solidFill>
            <a:schemeClr val="dk2"/>
          </a:solidFill>
          <a:ln w="381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14"/>
          <p:cNvSpPr/>
          <p:nvPr/>
        </p:nvSpPr>
        <p:spPr>
          <a:xfrm rot="10800000" flipH="1">
            <a:off x="4659307" y="2666475"/>
            <a:ext cx="3494100" cy="2179500"/>
          </a:xfrm>
          <a:prstGeom prst="snip1Rect">
            <a:avLst>
              <a:gd name="adj" fmla="val 16667"/>
            </a:avLst>
          </a:prstGeom>
          <a:solidFill>
            <a:schemeClr val="dk2"/>
          </a:solidFill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14"/>
          <p:cNvSpPr/>
          <p:nvPr/>
        </p:nvSpPr>
        <p:spPr>
          <a:xfrm rot="10800000">
            <a:off x="870568" y="2666475"/>
            <a:ext cx="3494100" cy="2179500"/>
          </a:xfrm>
          <a:prstGeom prst="snip1Rect">
            <a:avLst>
              <a:gd name="adj" fmla="val 16667"/>
            </a:avLst>
          </a:prstGeom>
          <a:solidFill>
            <a:schemeClr val="dk2"/>
          </a:solidFill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4"/>
          <p:cNvSpPr txBox="1"/>
          <p:nvPr/>
        </p:nvSpPr>
        <p:spPr>
          <a:xfrm>
            <a:off x="948875" y="491450"/>
            <a:ext cx="3286200" cy="18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5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“The Internet and Us” is a theoretical curriculum that aims to provide young students with a comprehensive </a:t>
            </a:r>
            <a:r>
              <a:rPr lang="en" sz="1150" i="1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understanding of the Internet</a:t>
            </a:r>
            <a:r>
              <a:rPr lang="en" sz="115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within their secondary education. Informed by the principles of </a:t>
            </a:r>
            <a:r>
              <a:rPr lang="en" sz="1150" i="1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critical media literacy</a:t>
            </a:r>
            <a:r>
              <a:rPr lang="en" sz="115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, this research-based course reconsiders the Internet thematically and guides students using </a:t>
            </a:r>
            <a:r>
              <a:rPr lang="en" sz="1150" i="1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alternative instructional formats</a:t>
            </a:r>
            <a:r>
              <a:rPr lang="en" sz="115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to deepen engagement and learning about the Internet. </a:t>
            </a:r>
            <a:endParaRPr sz="115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5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5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75" name="Google Shape;75;p14"/>
          <p:cNvSpPr txBox="1"/>
          <p:nvPr/>
        </p:nvSpPr>
        <p:spPr>
          <a:xfrm rot="-5400000">
            <a:off x="82325" y="772988"/>
            <a:ext cx="1434900" cy="3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2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Research Area</a:t>
            </a:r>
            <a:endParaRPr sz="1000">
              <a:solidFill>
                <a:schemeClr val="dk2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2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76" name="Google Shape;76;p14"/>
          <p:cNvSpPr txBox="1"/>
          <p:nvPr/>
        </p:nvSpPr>
        <p:spPr>
          <a:xfrm rot="-5400000">
            <a:off x="-193825" y="2898550"/>
            <a:ext cx="1987200" cy="3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2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Methodology / Process</a:t>
            </a:r>
            <a:endParaRPr sz="1000">
              <a:solidFill>
                <a:schemeClr val="dk2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2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77" name="Google Shape;77;p14"/>
          <p:cNvSpPr txBox="1"/>
          <p:nvPr/>
        </p:nvSpPr>
        <p:spPr>
          <a:xfrm rot="5400000">
            <a:off x="7100575" y="3565263"/>
            <a:ext cx="2247900" cy="3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2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Conclusion / Next Steps</a:t>
            </a:r>
            <a:endParaRPr sz="1000">
              <a:solidFill>
                <a:schemeClr val="dk2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2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78" name="Google Shape;78;p14"/>
          <p:cNvSpPr txBox="1"/>
          <p:nvPr/>
        </p:nvSpPr>
        <p:spPr>
          <a:xfrm rot="5400000">
            <a:off x="7230925" y="1484450"/>
            <a:ext cx="1987200" cy="3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2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New Ideas </a:t>
            </a:r>
            <a:endParaRPr sz="1000">
              <a:solidFill>
                <a:schemeClr val="dk2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79" name="Google Shape;79;p14"/>
          <p:cNvSpPr txBox="1"/>
          <p:nvPr/>
        </p:nvSpPr>
        <p:spPr>
          <a:xfrm>
            <a:off x="929825" y="2747163"/>
            <a:ext cx="3324300" cy="9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CML Review </a:t>
            </a:r>
            <a:endParaRPr sz="70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Literature Review</a:t>
            </a:r>
            <a:endParaRPr sz="70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GSEIS Course Syllabi &amp; Library Research Guides</a:t>
            </a:r>
            <a:endParaRPr sz="70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Applied Neuroscience PSYCH 79</a:t>
            </a:r>
            <a:endParaRPr sz="70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UCLA Lab School Pedagogy</a:t>
            </a:r>
            <a:endParaRPr sz="70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newsletters, documentary films &amp; series</a:t>
            </a:r>
            <a:endParaRPr sz="60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80" name="Google Shape;80;p14"/>
          <p:cNvSpPr txBox="1"/>
          <p:nvPr/>
        </p:nvSpPr>
        <p:spPr>
          <a:xfrm>
            <a:off x="1101275" y="3602775"/>
            <a:ext cx="3168600" cy="30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the Challenge:</a:t>
            </a:r>
            <a:r>
              <a:rPr lang="en" sz="12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  <a:r>
              <a:rPr lang="en" sz="125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How to synthesize / simplify ?</a:t>
            </a:r>
            <a:r>
              <a:rPr lang="en" sz="12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  <a:endParaRPr sz="120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  </a:t>
            </a:r>
            <a:endParaRPr sz="80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81" name="Google Shape;81;p14"/>
          <p:cNvSpPr txBox="1"/>
          <p:nvPr/>
        </p:nvSpPr>
        <p:spPr>
          <a:xfrm>
            <a:off x="718050" y="4040350"/>
            <a:ext cx="3436200" cy="5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How to </a:t>
            </a:r>
            <a:r>
              <a:rPr lang="en" sz="900" i="1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engage</a:t>
            </a:r>
            <a:r>
              <a:rPr lang="en" sz="9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middle-schoolers to reflect on the Internet and digital media in educational setting?</a:t>
            </a:r>
            <a:endParaRPr sz="900">
              <a:solidFill>
                <a:srgbClr val="FFFFFF"/>
              </a:solidFill>
            </a:endParaRPr>
          </a:p>
        </p:txBody>
      </p:sp>
      <p:sp>
        <p:nvSpPr>
          <p:cNvPr id="82" name="Google Shape;82;p14"/>
          <p:cNvSpPr txBox="1"/>
          <p:nvPr/>
        </p:nvSpPr>
        <p:spPr>
          <a:xfrm>
            <a:off x="4659325" y="334575"/>
            <a:ext cx="34941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83" name="Google Shape;83;p14"/>
          <p:cNvSpPr txBox="1"/>
          <p:nvPr/>
        </p:nvSpPr>
        <p:spPr>
          <a:xfrm>
            <a:off x="1117500" y="3285625"/>
            <a:ext cx="3000000" cy="2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notes…. collect resources…. more notes….</a:t>
            </a:r>
            <a:endParaRPr sz="50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84" name="Google Shape;84;p14"/>
          <p:cNvSpPr txBox="1"/>
          <p:nvPr/>
        </p:nvSpPr>
        <p:spPr>
          <a:xfrm>
            <a:off x="7339000" y="781125"/>
            <a:ext cx="347700" cy="2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/>
          </a:p>
        </p:txBody>
      </p:sp>
      <p:sp>
        <p:nvSpPr>
          <p:cNvPr id="85" name="Google Shape;85;p14"/>
          <p:cNvSpPr txBox="1"/>
          <p:nvPr/>
        </p:nvSpPr>
        <p:spPr>
          <a:xfrm>
            <a:off x="4949850" y="611025"/>
            <a:ext cx="1318200" cy="62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 i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“the Internet” in </a:t>
            </a:r>
            <a:endParaRPr sz="1100" b="1" i="1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 i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6 themes</a:t>
            </a:r>
            <a:endParaRPr b="1">
              <a:solidFill>
                <a:srgbClr val="FFFFFF"/>
              </a:solidFill>
            </a:endParaRPr>
          </a:p>
        </p:txBody>
      </p:sp>
      <p:sp>
        <p:nvSpPr>
          <p:cNvPr id="86" name="Google Shape;86;p14"/>
          <p:cNvSpPr txBox="1"/>
          <p:nvPr/>
        </p:nvSpPr>
        <p:spPr>
          <a:xfrm>
            <a:off x="5149875" y="1472188"/>
            <a:ext cx="1465800" cy="62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teaching the </a:t>
            </a:r>
            <a:endParaRPr sz="100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Brain &amp; Behavioral Science </a:t>
            </a:r>
            <a:r>
              <a:rPr lang="en" sz="10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of digital media use</a:t>
            </a:r>
            <a:endParaRPr sz="1000">
              <a:solidFill>
                <a:srgbClr val="FFFFFF"/>
              </a:solidFill>
            </a:endParaRPr>
          </a:p>
        </p:txBody>
      </p:sp>
      <p:grpSp>
        <p:nvGrpSpPr>
          <p:cNvPr id="87" name="Google Shape;87;p14"/>
          <p:cNvGrpSpPr/>
          <p:nvPr/>
        </p:nvGrpSpPr>
        <p:grpSpPr>
          <a:xfrm>
            <a:off x="5088700" y="939000"/>
            <a:ext cx="4059300" cy="590338"/>
            <a:chOff x="5207750" y="848450"/>
            <a:chExt cx="4059300" cy="590338"/>
          </a:xfrm>
        </p:grpSpPr>
        <p:sp>
          <p:nvSpPr>
            <p:cNvPr id="88" name="Google Shape;88;p14"/>
            <p:cNvSpPr txBox="1"/>
            <p:nvPr/>
          </p:nvSpPr>
          <p:spPr>
            <a:xfrm>
              <a:off x="5207750" y="1092588"/>
              <a:ext cx="40593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>
                  <a:solidFill>
                    <a:srgbClr val="FFFFFF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Syllabus [didactic component] </a:t>
              </a:r>
              <a:endParaRPr sz="8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>
                  <a:solidFill>
                    <a:srgbClr val="FFFFFF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x </a:t>
              </a:r>
              <a:endParaRPr sz="8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>
                  <a:solidFill>
                    <a:srgbClr val="FFFFFF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Participatory Classroom </a:t>
              </a:r>
              <a:endParaRPr sz="800">
                <a:solidFill>
                  <a:srgbClr val="FFFFFF"/>
                </a:solidFill>
              </a:endParaRPr>
            </a:p>
          </p:txBody>
        </p:sp>
        <p:grpSp>
          <p:nvGrpSpPr>
            <p:cNvPr id="89" name="Google Shape;89;p14"/>
            <p:cNvGrpSpPr/>
            <p:nvPr/>
          </p:nvGrpSpPr>
          <p:grpSpPr>
            <a:xfrm>
              <a:off x="6581500" y="848450"/>
              <a:ext cx="1956900" cy="459688"/>
              <a:chOff x="7772988" y="824400"/>
              <a:chExt cx="1956900" cy="459688"/>
            </a:xfrm>
          </p:grpSpPr>
          <p:sp>
            <p:nvSpPr>
              <p:cNvPr id="90" name="Google Shape;90;p14"/>
              <p:cNvSpPr txBox="1"/>
              <p:nvPr/>
            </p:nvSpPr>
            <p:spPr>
              <a:xfrm>
                <a:off x="7772988" y="919588"/>
                <a:ext cx="1956900" cy="364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en" sz="1100" b="1" i="1">
                    <a:solidFill>
                      <a:srgbClr val="FFFFFF"/>
                    </a:solidFill>
                    <a:latin typeface="Helvetica Neue"/>
                    <a:ea typeface="Helvetica Neue"/>
                    <a:cs typeface="Helvetica Neue"/>
                    <a:sym typeface="Helvetica Neue"/>
                  </a:rPr>
                  <a:t>LearningMethod</a:t>
                </a:r>
                <a:endParaRPr sz="1100" b="1" i="1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91" name="Google Shape;91;p14"/>
              <p:cNvSpPr txBox="1"/>
              <p:nvPr/>
            </p:nvSpPr>
            <p:spPr>
              <a:xfrm>
                <a:off x="7779938" y="824400"/>
                <a:ext cx="1895400" cy="30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100" b="1" i="1">
                    <a:solidFill>
                      <a:srgbClr val="FFFFFF"/>
                    </a:solidFill>
                    <a:latin typeface="Helvetica Neue"/>
                    <a:ea typeface="Helvetica Neue"/>
                    <a:cs typeface="Helvetica Neue"/>
                    <a:sym typeface="Helvetica Neue"/>
                  </a:rPr>
                  <a:t>TeachingContent</a:t>
                </a:r>
                <a:endParaRPr sz="1100" b="1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92" name="Google Shape;92;p14"/>
          <p:cNvSpPr txBox="1"/>
          <p:nvPr/>
        </p:nvSpPr>
        <p:spPr>
          <a:xfrm>
            <a:off x="-161925" y="-1600800"/>
            <a:ext cx="3000000" cy="132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4"/>
          <p:cNvSpPr txBox="1"/>
          <p:nvPr/>
        </p:nvSpPr>
        <p:spPr>
          <a:xfrm>
            <a:off x="4810250" y="2820450"/>
            <a:ext cx="30000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outcome</a:t>
            </a:r>
            <a:endParaRPr sz="110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research-based curriculum with syllabus and instructional guide</a:t>
            </a:r>
            <a:endParaRPr sz="110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limitations</a:t>
            </a:r>
            <a:endParaRPr sz="110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hypothetical, few parameters</a:t>
            </a:r>
            <a:endParaRPr sz="80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moving forward</a:t>
            </a:r>
            <a:endParaRPr sz="110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refine with feedback from peers &amp; mentors, adapt to real-time context: apply to research at UCLA Lab School</a:t>
            </a:r>
            <a:endParaRPr sz="80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/>
          <p:nvPr/>
        </p:nvSpPr>
        <p:spPr>
          <a:xfrm>
            <a:off x="5985425" y="2571750"/>
            <a:ext cx="2794800" cy="977100"/>
          </a:xfrm>
          <a:prstGeom prst="rect">
            <a:avLst/>
          </a:prstGeom>
          <a:solidFill>
            <a:srgbClr val="B6D7A8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99" name="Google Shape;99;p15"/>
          <p:cNvSpPr/>
          <p:nvPr/>
        </p:nvSpPr>
        <p:spPr>
          <a:xfrm>
            <a:off x="3190625" y="3543750"/>
            <a:ext cx="2794800" cy="977100"/>
          </a:xfrm>
          <a:prstGeom prst="rect">
            <a:avLst/>
          </a:prstGeom>
          <a:solidFill>
            <a:srgbClr val="98ADB9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100" name="Google Shape;100;p15"/>
          <p:cNvSpPr/>
          <p:nvPr/>
        </p:nvSpPr>
        <p:spPr>
          <a:xfrm>
            <a:off x="392425" y="3548850"/>
            <a:ext cx="2794800" cy="966900"/>
          </a:xfrm>
          <a:prstGeom prst="rect">
            <a:avLst/>
          </a:prstGeom>
          <a:solidFill>
            <a:srgbClr val="FFF661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101" name="Google Shape;101;p15"/>
          <p:cNvSpPr/>
          <p:nvPr/>
        </p:nvSpPr>
        <p:spPr>
          <a:xfrm>
            <a:off x="392425" y="2571750"/>
            <a:ext cx="2794800" cy="977100"/>
          </a:xfrm>
          <a:prstGeom prst="rect">
            <a:avLst/>
          </a:prstGeom>
          <a:solidFill>
            <a:srgbClr val="7690FF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102" name="Google Shape;102;p15"/>
          <p:cNvSpPr txBox="1"/>
          <p:nvPr/>
        </p:nvSpPr>
        <p:spPr>
          <a:xfrm>
            <a:off x="473275" y="2679000"/>
            <a:ext cx="2633100" cy="64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Helvetica Neue Light"/>
                <a:ea typeface="Helvetica Neue Light"/>
                <a:cs typeface="Helvetica Neue Light"/>
                <a:sym typeface="Helvetica Neue Light"/>
              </a:rPr>
              <a:t>a survey/timeline up until today &amp; speculation of future developments</a:t>
            </a:r>
            <a:endParaRPr sz="1000"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103" name="Google Shape;103;p15"/>
          <p:cNvSpPr/>
          <p:nvPr/>
        </p:nvSpPr>
        <p:spPr>
          <a:xfrm>
            <a:off x="3190625" y="2571738"/>
            <a:ext cx="2794800" cy="977100"/>
          </a:xfrm>
          <a:prstGeom prst="rect">
            <a:avLst/>
          </a:prstGeom>
          <a:solidFill>
            <a:srgbClr val="F6B26B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104" name="Google Shape;104;p15"/>
          <p:cNvSpPr/>
          <p:nvPr/>
        </p:nvSpPr>
        <p:spPr>
          <a:xfrm>
            <a:off x="5985425" y="3543750"/>
            <a:ext cx="2794800" cy="977100"/>
          </a:xfrm>
          <a:prstGeom prst="rect">
            <a:avLst/>
          </a:prstGeom>
          <a:solidFill>
            <a:srgbClr val="EA9999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105" name="Google Shape;105;p15"/>
          <p:cNvSpPr txBox="1"/>
          <p:nvPr/>
        </p:nvSpPr>
        <p:spPr>
          <a:xfrm>
            <a:off x="1417325" y="442850"/>
            <a:ext cx="7134300" cy="144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Helvetica Neue Light"/>
              <a:buChar char="-"/>
            </a:pPr>
            <a:r>
              <a:rPr lang="en" sz="1200">
                <a:solidFill>
                  <a:schemeClr val="dk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informational content broken down into 6 themes</a:t>
            </a:r>
            <a:endParaRPr sz="1200">
              <a:solidFill>
                <a:schemeClr val="dk1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Helvetica Neue Light"/>
              <a:buChar char="-"/>
            </a:pPr>
            <a:r>
              <a:rPr lang="en" sz="1200">
                <a:solidFill>
                  <a:schemeClr val="dk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instructor aims to guide students through each module</a:t>
            </a:r>
            <a:endParaRPr sz="1200">
              <a:solidFill>
                <a:schemeClr val="dk1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Helvetica Neue Light"/>
              <a:buChar char="-"/>
            </a:pPr>
            <a:r>
              <a:rPr lang="en" sz="1200">
                <a:solidFill>
                  <a:schemeClr val="dk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moderates classroom activities, discussions, reflections                           </a:t>
            </a:r>
            <a:endParaRPr sz="1200"/>
          </a:p>
        </p:txBody>
      </p:sp>
      <p:sp>
        <p:nvSpPr>
          <p:cNvPr id="106" name="Google Shape;106;p15"/>
          <p:cNvSpPr txBox="1"/>
          <p:nvPr/>
        </p:nvSpPr>
        <p:spPr>
          <a:xfrm>
            <a:off x="490700" y="2614625"/>
            <a:ext cx="1214700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i="1">
                <a:latin typeface="Helvetica Neue Light"/>
                <a:ea typeface="Helvetica Neue Light"/>
                <a:cs typeface="Helvetica Neue Light"/>
                <a:sym typeface="Helvetica Neue Light"/>
              </a:rPr>
              <a:t>History</a:t>
            </a:r>
            <a:endParaRPr sz="1800" i="1"/>
          </a:p>
        </p:txBody>
      </p:sp>
      <p:sp>
        <p:nvSpPr>
          <p:cNvPr id="107" name="Google Shape;107;p15"/>
          <p:cNvSpPr txBox="1"/>
          <p:nvPr/>
        </p:nvSpPr>
        <p:spPr>
          <a:xfrm>
            <a:off x="3276175" y="2607325"/>
            <a:ext cx="1691100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 i="1">
                <a:latin typeface="Helvetica Neue Light"/>
                <a:ea typeface="Helvetica Neue Light"/>
                <a:cs typeface="Helvetica Neue Light"/>
                <a:sym typeface="Helvetica Neue Light"/>
              </a:rPr>
              <a:t>How It Works</a:t>
            </a:r>
            <a:endParaRPr sz="1700" i="1"/>
          </a:p>
        </p:txBody>
      </p:sp>
      <p:sp>
        <p:nvSpPr>
          <p:cNvPr id="108" name="Google Shape;108;p15"/>
          <p:cNvSpPr txBox="1"/>
          <p:nvPr/>
        </p:nvSpPr>
        <p:spPr>
          <a:xfrm>
            <a:off x="4058275" y="2909825"/>
            <a:ext cx="2714700" cy="43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Helvetica Neue Light"/>
                <a:ea typeface="Helvetica Neue Light"/>
                <a:cs typeface="Helvetica Neue Light"/>
                <a:sym typeface="Helvetica Neue Light"/>
              </a:rPr>
              <a:t>physical &amp; digital </a:t>
            </a:r>
            <a:endParaRPr sz="100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Helvetica Neue Light"/>
                <a:ea typeface="Helvetica Neue Light"/>
                <a:cs typeface="Helvetica Neue Light"/>
                <a:sym typeface="Helvetica Neue Light"/>
              </a:rPr>
              <a:t>infrastructure / operations</a:t>
            </a:r>
            <a:endParaRPr sz="1000"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109" name="Google Shape;109;p15"/>
          <p:cNvSpPr txBox="1"/>
          <p:nvPr/>
        </p:nvSpPr>
        <p:spPr>
          <a:xfrm>
            <a:off x="6069675" y="2607325"/>
            <a:ext cx="1691100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i="1">
                <a:latin typeface="Helvetica Neue Light"/>
                <a:ea typeface="Helvetica Neue Light"/>
                <a:cs typeface="Helvetica Neue Light"/>
                <a:sym typeface="Helvetica Neue Light"/>
              </a:rPr>
              <a:t>the WWW</a:t>
            </a:r>
            <a:endParaRPr sz="1800" i="1"/>
          </a:p>
        </p:txBody>
      </p:sp>
      <p:sp>
        <p:nvSpPr>
          <p:cNvPr id="110" name="Google Shape;110;p15"/>
          <p:cNvSpPr txBox="1"/>
          <p:nvPr/>
        </p:nvSpPr>
        <p:spPr>
          <a:xfrm>
            <a:off x="6600750" y="2879688"/>
            <a:ext cx="2714700" cy="43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Helvetica Neue Light"/>
                <a:ea typeface="Helvetica Neue Light"/>
                <a:cs typeface="Helvetica Neue Light"/>
                <a:sym typeface="Helvetica Neue Light"/>
              </a:rPr>
              <a:t>breadth of browser features</a:t>
            </a:r>
            <a:endParaRPr sz="100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Helvetica Neue Light"/>
                <a:ea typeface="Helvetica Neue Light"/>
                <a:cs typeface="Helvetica Neue Light"/>
                <a:sym typeface="Helvetica Neue Light"/>
              </a:rPr>
              <a:t>and content</a:t>
            </a:r>
            <a:endParaRPr sz="100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111" name="Google Shape;111;p15"/>
          <p:cNvSpPr txBox="1"/>
          <p:nvPr/>
        </p:nvSpPr>
        <p:spPr>
          <a:xfrm>
            <a:off x="433525" y="3576650"/>
            <a:ext cx="2433600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i="1">
                <a:latin typeface="Helvetica Neue Light"/>
                <a:ea typeface="Helvetica Neue Light"/>
                <a:cs typeface="Helvetica Neue Light"/>
                <a:sym typeface="Helvetica Neue Light"/>
              </a:rPr>
              <a:t>Media Literacy Praxis</a:t>
            </a:r>
            <a:endParaRPr sz="1600" i="1"/>
          </a:p>
        </p:txBody>
      </p:sp>
      <p:sp>
        <p:nvSpPr>
          <p:cNvPr id="112" name="Google Shape;112;p15"/>
          <p:cNvSpPr txBox="1"/>
          <p:nvPr/>
        </p:nvSpPr>
        <p:spPr>
          <a:xfrm>
            <a:off x="862450" y="3871838"/>
            <a:ext cx="2714700" cy="43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Helvetica Neue Light"/>
                <a:ea typeface="Helvetica Neue Light"/>
                <a:cs typeface="Helvetica Neue Light"/>
                <a:sym typeface="Helvetica Neue Light"/>
              </a:rPr>
              <a:t>concepts and educational principles to </a:t>
            </a:r>
            <a:endParaRPr sz="100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Helvetica Neue Light"/>
                <a:ea typeface="Helvetica Neue Light"/>
                <a:cs typeface="Helvetica Neue Light"/>
                <a:sym typeface="Helvetica Neue Light"/>
              </a:rPr>
              <a:t>build skills and agency</a:t>
            </a:r>
            <a:endParaRPr sz="100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113" name="Google Shape;113;p15"/>
          <p:cNvSpPr txBox="1"/>
          <p:nvPr/>
        </p:nvSpPr>
        <p:spPr>
          <a:xfrm>
            <a:off x="3248425" y="3562750"/>
            <a:ext cx="2794800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i="1">
                <a:latin typeface="Helvetica Neue Light"/>
                <a:ea typeface="Helvetica Neue Light"/>
                <a:cs typeface="Helvetica Neue Light"/>
                <a:sym typeface="Helvetica Neue Light"/>
              </a:rPr>
              <a:t>Virtual Sociality</a:t>
            </a:r>
            <a:endParaRPr sz="1600" i="1"/>
          </a:p>
        </p:txBody>
      </p:sp>
      <p:sp>
        <p:nvSpPr>
          <p:cNvPr id="114" name="Google Shape;114;p15"/>
          <p:cNvSpPr txBox="1"/>
          <p:nvPr/>
        </p:nvSpPr>
        <p:spPr>
          <a:xfrm>
            <a:off x="3369450" y="3838938"/>
            <a:ext cx="2714700" cy="43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Helvetica Neue Light"/>
                <a:ea typeface="Helvetica Neue Light"/>
                <a:cs typeface="Helvetica Neue Light"/>
                <a:sym typeface="Helvetica Neue Light"/>
              </a:rPr>
              <a:t>Social media platforms, computer-mediated connection and community</a:t>
            </a:r>
            <a:endParaRPr sz="100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115" name="Google Shape;115;p15"/>
          <p:cNvSpPr txBox="1"/>
          <p:nvPr/>
        </p:nvSpPr>
        <p:spPr>
          <a:xfrm>
            <a:off x="6043225" y="3576650"/>
            <a:ext cx="3000000" cy="35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i="1">
                <a:latin typeface="Helvetica Neue Light"/>
                <a:ea typeface="Helvetica Neue Light"/>
                <a:cs typeface="Helvetica Neue Light"/>
                <a:sym typeface="Helvetica Neue Light"/>
              </a:rPr>
              <a:t>Brain-Behavioral Science</a:t>
            </a:r>
            <a:endParaRPr sz="1500"/>
          </a:p>
        </p:txBody>
      </p:sp>
      <p:sp>
        <p:nvSpPr>
          <p:cNvPr id="116" name="Google Shape;116;p15"/>
          <p:cNvSpPr txBox="1"/>
          <p:nvPr/>
        </p:nvSpPr>
        <p:spPr>
          <a:xfrm>
            <a:off x="6304925" y="3871838"/>
            <a:ext cx="2714700" cy="43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Helvetica Neue Light"/>
                <a:ea typeface="Helvetica Neue Light"/>
                <a:cs typeface="Helvetica Neue Light"/>
                <a:sym typeface="Helvetica Neue Light"/>
              </a:rPr>
              <a:t>of internet &amp; digital media use, human-</a:t>
            </a:r>
            <a:endParaRPr sz="100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Helvetica Neue Light"/>
                <a:ea typeface="Helvetica Neue Light"/>
                <a:cs typeface="Helvetica Neue Light"/>
                <a:sym typeface="Helvetica Neue Light"/>
              </a:rPr>
              <a:t>computer-interaction</a:t>
            </a:r>
            <a:endParaRPr sz="100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117" name="Google Shape;117;p15"/>
          <p:cNvSpPr txBox="1"/>
          <p:nvPr/>
        </p:nvSpPr>
        <p:spPr>
          <a:xfrm>
            <a:off x="1421075" y="397675"/>
            <a:ext cx="1853100" cy="49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“The Internet and Us”   </a:t>
            </a:r>
            <a:endParaRPr sz="1000"/>
          </a:p>
        </p:txBody>
      </p:sp>
      <p:cxnSp>
        <p:nvCxnSpPr>
          <p:cNvPr id="118" name="Google Shape;118;p15"/>
          <p:cNvCxnSpPr/>
          <p:nvPr/>
        </p:nvCxnSpPr>
        <p:spPr>
          <a:xfrm>
            <a:off x="2379000" y="671450"/>
            <a:ext cx="1657200" cy="4800"/>
          </a:xfrm>
          <a:prstGeom prst="straightConnector1">
            <a:avLst/>
          </a:prstGeom>
          <a:noFill/>
          <a:ln w="28575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9" name="Google Shape;119;p15"/>
          <p:cNvSpPr txBox="1"/>
          <p:nvPr/>
        </p:nvSpPr>
        <p:spPr>
          <a:xfrm>
            <a:off x="2717400" y="249875"/>
            <a:ext cx="1483200" cy="50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Syllabus </a:t>
            </a:r>
            <a:endParaRPr sz="2400">
              <a:solidFill>
                <a:schemeClr val="dk1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7D3DF"/>
        </a:solidFill>
        <a:effectLst/>
      </p:bgPr>
    </p:bg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6"/>
          <p:cNvSpPr txBox="1"/>
          <p:nvPr/>
        </p:nvSpPr>
        <p:spPr>
          <a:xfrm>
            <a:off x="1481800" y="376150"/>
            <a:ext cx="1853100" cy="49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2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“The Internet and Us”   </a:t>
            </a:r>
            <a:endParaRPr sz="1100">
              <a:solidFill>
                <a:schemeClr val="dk2"/>
              </a:solidFill>
            </a:endParaRPr>
          </a:p>
        </p:txBody>
      </p:sp>
      <p:sp>
        <p:nvSpPr>
          <p:cNvPr id="125" name="Google Shape;125;p16"/>
          <p:cNvSpPr txBox="1"/>
          <p:nvPr/>
        </p:nvSpPr>
        <p:spPr>
          <a:xfrm>
            <a:off x="1733550" y="229900"/>
            <a:ext cx="4504800" cy="96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2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2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cognitively guided instruction</a:t>
            </a:r>
            <a:endParaRPr sz="2400">
              <a:solidFill>
                <a:schemeClr val="dk2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2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direct modeling</a:t>
            </a:r>
            <a:endParaRPr sz="2400">
              <a:solidFill>
                <a:schemeClr val="dk2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2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formal vs. informal</a:t>
            </a:r>
            <a:endParaRPr sz="2400">
              <a:solidFill>
                <a:schemeClr val="dk2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2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cxnSp>
        <p:nvCxnSpPr>
          <p:cNvPr id="126" name="Google Shape;126;p16"/>
          <p:cNvCxnSpPr/>
          <p:nvPr/>
        </p:nvCxnSpPr>
        <p:spPr>
          <a:xfrm>
            <a:off x="2379000" y="671450"/>
            <a:ext cx="3955200" cy="9000"/>
          </a:xfrm>
          <a:prstGeom prst="straightConnector1">
            <a:avLst/>
          </a:prstGeom>
          <a:noFill/>
          <a:ln w="28575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7" name="Google Shape;127;p16"/>
          <p:cNvSpPr txBox="1"/>
          <p:nvPr/>
        </p:nvSpPr>
        <p:spPr>
          <a:xfrm>
            <a:off x="2948400" y="299925"/>
            <a:ext cx="3061800" cy="50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2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Participatory Classroom</a:t>
            </a:r>
            <a:endParaRPr sz="2000">
              <a:solidFill>
                <a:schemeClr val="dk2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128" name="Google Shape;128;p16"/>
          <p:cNvSpPr txBox="1"/>
          <p:nvPr/>
        </p:nvSpPr>
        <p:spPr>
          <a:xfrm>
            <a:off x="4448175" y="1610550"/>
            <a:ext cx="3000000" cy="96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2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inquiry</a:t>
            </a:r>
            <a:endParaRPr sz="2400">
              <a:solidFill>
                <a:schemeClr val="dk2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2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collaboration</a:t>
            </a:r>
            <a:endParaRPr sz="2400">
              <a:solidFill>
                <a:schemeClr val="dk2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2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simulations</a:t>
            </a:r>
            <a:endParaRPr sz="2400">
              <a:solidFill>
                <a:schemeClr val="dk2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2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performance</a:t>
            </a:r>
            <a:endParaRPr sz="2400">
              <a:solidFill>
                <a:schemeClr val="dk2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2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discussions</a:t>
            </a:r>
            <a:endParaRPr sz="2400">
              <a:solidFill>
                <a:schemeClr val="dk2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2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2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129" name="Google Shape;129;p16"/>
          <p:cNvSpPr txBox="1"/>
          <p:nvPr/>
        </p:nvSpPr>
        <p:spPr>
          <a:xfrm>
            <a:off x="1733550" y="2695575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2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affinity space</a:t>
            </a:r>
            <a:endParaRPr sz="2400">
              <a:solidFill>
                <a:schemeClr val="dk2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2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participatory cultures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30300" y="2852188"/>
            <a:ext cx="3446575" cy="157175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17"/>
          <p:cNvSpPr/>
          <p:nvPr/>
        </p:nvSpPr>
        <p:spPr>
          <a:xfrm>
            <a:off x="4212450" y="2639000"/>
            <a:ext cx="719100" cy="3612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6" name="Google Shape;136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41375" y="694800"/>
            <a:ext cx="3339174" cy="16213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8"/>
          <p:cNvSpPr txBox="1">
            <a:spLocks noGrp="1"/>
          </p:cNvSpPr>
          <p:nvPr>
            <p:ph type="title"/>
          </p:nvPr>
        </p:nvSpPr>
        <p:spPr>
          <a:xfrm>
            <a:off x="128775" y="758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Helvetica Neue Light"/>
                <a:ea typeface="Helvetica Neue Light"/>
                <a:cs typeface="Helvetica Neue Light"/>
                <a:sym typeface="Helvetica Neue Light"/>
              </a:rPr>
              <a:t>future directions : </a:t>
            </a:r>
            <a:r>
              <a:rPr lang="en" sz="2400">
                <a:latin typeface="Helvetica Neue Light"/>
                <a:ea typeface="Helvetica Neue Light"/>
                <a:cs typeface="Helvetica Neue Light"/>
                <a:sym typeface="Helvetica Neue Light"/>
              </a:rPr>
              <a:t>UCLA CONNECT Lab School Research </a:t>
            </a:r>
            <a:endParaRPr sz="2400"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142" name="Google Shape;142;p18"/>
          <p:cNvSpPr txBox="1"/>
          <p:nvPr/>
        </p:nvSpPr>
        <p:spPr>
          <a:xfrm>
            <a:off x="998325" y="1077175"/>
            <a:ext cx="7574100" cy="91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i="1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Goals</a:t>
            </a:r>
            <a:r>
              <a:rPr lang="en" i="1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:</a:t>
            </a:r>
            <a:r>
              <a:rPr lang="en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complete comprehensive teacher training guide for curriculum</a:t>
            </a:r>
            <a:endParaRPr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i="1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Benefits of Research</a:t>
            </a:r>
            <a:r>
              <a:rPr lang="en" i="1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:</a:t>
            </a:r>
            <a:r>
              <a:rPr lang="en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an informed and trained teacher is able to facilitate personally motivated assessment of the internet, contributing to digital/online agency and deeper learning at an early age, aiming to improve safety, everyday use, and well-being online</a:t>
            </a:r>
            <a:endParaRPr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i="1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Subject Selection Criteria</a:t>
            </a:r>
            <a:r>
              <a:rPr lang="en" i="1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:</a:t>
            </a:r>
            <a:r>
              <a:rPr lang="en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10-15 students of same age group, Upper I &amp; II - ages 10 to 14 (middle school students), students remain with same group for at least 10 class sessions</a:t>
            </a:r>
            <a:endParaRPr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i="1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Methods / Instruments</a:t>
            </a:r>
            <a:r>
              <a:rPr lang="en" i="1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:</a:t>
            </a:r>
            <a:r>
              <a:rPr lang="en" sz="18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  <a:r>
              <a:rPr lang="en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intervention/new curricula, survey, observation, interviews (individual), interviews (group), simulations &amp; activities using video, audio, writing, arts media</a:t>
            </a:r>
            <a:endParaRPr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cxnSp>
        <p:nvCxnSpPr>
          <p:cNvPr id="143" name="Google Shape;143;p18"/>
          <p:cNvCxnSpPr/>
          <p:nvPr/>
        </p:nvCxnSpPr>
        <p:spPr>
          <a:xfrm rot="10800000" flipH="1">
            <a:off x="169200" y="581150"/>
            <a:ext cx="7203300" cy="14100"/>
          </a:xfrm>
          <a:prstGeom prst="straightConnector1">
            <a:avLst/>
          </a:prstGeom>
          <a:noFill/>
          <a:ln w="28575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481</Words>
  <Application>Microsoft Macintosh PowerPoint</Application>
  <PresentationFormat>On-screen Show (16:9)</PresentationFormat>
  <Paragraphs>81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Helvetica Neue Light</vt:lpstr>
      <vt:lpstr>Helvetica Neue</vt:lpstr>
      <vt:lpstr>Roboto Slab</vt:lpstr>
      <vt:lpstr>Roboto</vt:lpstr>
      <vt:lpstr>Arial</vt:lpstr>
      <vt:lpstr>Marina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future directions : UCLA CONNECT Lab School Research 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Microsoft Office User</cp:lastModifiedBy>
  <cp:revision>1</cp:revision>
  <dcterms:modified xsi:type="dcterms:W3CDTF">2019-05-30T15:21:05Z</dcterms:modified>
</cp:coreProperties>
</file>