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075" autoAdjust="0"/>
  </p:normalViewPr>
  <p:slideViewPr>
    <p:cSldViewPr snapToGrid="0">
      <p:cViewPr>
        <p:scale>
          <a:sx n="66" d="100"/>
          <a:sy n="66" d="100"/>
        </p:scale>
        <p:origin x="90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E0B56-10C9-4706-935D-2C93E99F8A5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81B41-97B9-418F-B4D6-21667B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2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DOI: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10.1042/BJ20121221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81B41-97B9-418F-B4D6-21667B31ED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57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6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6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4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2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3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1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8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1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1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AD62B-F9F8-4853-BEB8-AE42CA95EC4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A4461-23C5-4B33-9FE5-30688138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5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834092"/>
              </p:ext>
            </p:extLst>
          </p:nvPr>
        </p:nvGraphicFramePr>
        <p:xfrm>
          <a:off x="0" y="0"/>
          <a:ext cx="12192000" cy="6873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96000"/>
                <a:gridCol w="6096000"/>
              </a:tblGrid>
              <a:tr h="3429000">
                <a:tc>
                  <a:txBody>
                    <a:bodyPr/>
                    <a:lstStyle/>
                    <a:p>
                      <a:r>
                        <a:rPr lang="en-US" sz="3200" u="sng" dirty="0" smtClean="0"/>
                        <a:t>Computational</a:t>
                      </a:r>
                      <a:r>
                        <a:rPr lang="en-US" sz="3200" u="sng" baseline="0" dirty="0" smtClean="0"/>
                        <a:t> flu vaccine analysis</a:t>
                      </a:r>
                      <a:endParaRPr lang="en-US" sz="3200" u="none" baseline="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u="none" baseline="0" dirty="0" smtClean="0"/>
                        <a:t>The long timeline of seasonal flu vaccine selection and production limits vaccine efficacy.</a:t>
                      </a:r>
                      <a:endParaRPr lang="en-US" sz="2000" b="1" i="0" u="none" baseline="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000" b="1" i="0" u="none" baseline="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000" b="1" i="0" u="none" baseline="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000" b="1" i="0" u="none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b="1" i="0" u="none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800" b="1" i="0" u="none" baseline="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u="none" baseline="0" dirty="0" smtClean="0"/>
                        <a:t>A computational analysis based on protein structure could allow vaccines to be optimized against circulating strains instead of previous strains.</a:t>
                      </a:r>
                      <a:endParaRPr lang="en-US" sz="20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400" b="1" i="0" u="sng" dirty="0" smtClean="0"/>
                        <a:t>Question</a:t>
                      </a:r>
                      <a:r>
                        <a:rPr lang="en-US" sz="2400" b="1" i="0" u="none" dirty="0" smtClean="0"/>
                        <a:t>:</a:t>
                      </a:r>
                      <a:r>
                        <a:rPr lang="en-US" sz="2400" b="1" i="0" u="none" baseline="0" dirty="0" smtClean="0"/>
                        <a:t> How do we best predict flu vaccine efficacy by looking at sequences</a:t>
                      </a:r>
                      <a:r>
                        <a:rPr lang="en-US" sz="2400" b="1" i="0" u="none" baseline="0" dirty="0" smtClean="0"/>
                        <a:t>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1" i="0" u="none" baseline="0" dirty="0" smtClean="0">
                          <a:sym typeface="Wingdings" panose="05000000000000000000" pitchFamily="2" charset="2"/>
                        </a:rPr>
                        <a:t> Look at “distances” between vaccines and circulating strains</a:t>
                      </a:r>
                      <a:endParaRPr lang="en-US" sz="1600" b="1" i="0" u="none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600" b="1" i="0" u="none" baseline="0" dirty="0" smtClean="0"/>
                    </a:p>
                  </a:txBody>
                  <a:tcPr/>
                </a:tc>
              </a:tr>
              <a:tr h="3429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3424791"/>
            <a:ext cx="6095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Used </a:t>
            </a:r>
            <a:r>
              <a:rPr lang="en-US" sz="1600" dirty="0" smtClean="0"/>
              <a:t>substitution matrix to </a:t>
            </a:r>
            <a:r>
              <a:rPr lang="en-US" sz="1600" dirty="0" smtClean="0"/>
              <a:t>weigh </a:t>
            </a:r>
            <a:r>
              <a:rPr lang="en-US" sz="1600" dirty="0" smtClean="0"/>
              <a:t>each point mutation.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Analyzed performance of each method on historical data set.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Created two new “hybrid” distance methods that only used matrices for mismatches. 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065599" y="5308736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Maps of distance to vaccine (left) and 2D representation of all strains (right) using the PAM250 hybrid distance method.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Can see how well the 2012 vaccine covered circulating flu strains.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Future directions: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Validate PAM250 hybrid with </a:t>
            </a:r>
            <a:r>
              <a:rPr lang="en-US" sz="1600" i="1" dirty="0" smtClean="0"/>
              <a:t>in vitro/vivo</a:t>
            </a:r>
            <a:r>
              <a:rPr lang="en-US" sz="1600" dirty="0" smtClean="0"/>
              <a:t> experiments.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Weigh positions differently </a:t>
            </a:r>
            <a:r>
              <a:rPr lang="en-US" sz="1600" i="1" dirty="0" smtClean="0"/>
              <a:t>or</a:t>
            </a:r>
            <a:r>
              <a:rPr lang="en-US" sz="1600" dirty="0" smtClean="0"/>
              <a:t> switch to ensemble free energy.</a:t>
            </a:r>
            <a:endParaRPr lang="en-US" sz="16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261876" y="1650785"/>
            <a:ext cx="5600700" cy="375739"/>
            <a:chOff x="1371600" y="4964829"/>
            <a:chExt cx="8759435" cy="697602"/>
          </a:xfrm>
        </p:grpSpPr>
        <p:sp>
          <p:nvSpPr>
            <p:cNvPr id="20" name="Rectangle 19"/>
            <p:cNvSpPr/>
            <p:nvPr/>
          </p:nvSpPr>
          <p:spPr>
            <a:xfrm>
              <a:off x="1371600" y="5074277"/>
              <a:ext cx="8749585" cy="4765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34483" y="4973011"/>
              <a:ext cx="1059287" cy="68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Feb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494294" y="4972985"/>
              <a:ext cx="1059287" cy="68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Mar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83397" y="4974051"/>
              <a:ext cx="948208" cy="68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Apr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79328" y="4964829"/>
              <a:ext cx="1033528" cy="68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May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54085" y="4967319"/>
              <a:ext cx="1033528" cy="68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June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14379" y="4976725"/>
              <a:ext cx="1033528" cy="68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July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246250" y="4966814"/>
              <a:ext cx="1033528" cy="68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Aug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162082" y="4966380"/>
              <a:ext cx="1033528" cy="68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Sept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097507" y="4967319"/>
              <a:ext cx="1033528" cy="68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Oct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67416" y="1127858"/>
            <a:ext cx="5699715" cy="585436"/>
            <a:chOff x="243465" y="1793204"/>
            <a:chExt cx="5699715" cy="585436"/>
          </a:xfrm>
        </p:grpSpPr>
        <p:sp>
          <p:nvSpPr>
            <p:cNvPr id="2" name="TextBox 1"/>
            <p:cNvSpPr txBox="1"/>
            <p:nvPr/>
          </p:nvSpPr>
          <p:spPr>
            <a:xfrm>
              <a:off x="243465" y="1793865"/>
              <a:ext cx="1937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Wet-lab experiments with vax candidates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629662" y="1793865"/>
              <a:ext cx="1213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WHO selects vax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665008" y="1793204"/>
              <a:ext cx="1213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Vax synthesized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730114" y="1793204"/>
              <a:ext cx="1213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Vax released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349278" y="1931646"/>
            <a:ext cx="4611146" cy="596111"/>
            <a:chOff x="1332034" y="1793204"/>
            <a:chExt cx="4611146" cy="596111"/>
          </a:xfrm>
        </p:grpSpPr>
        <p:sp>
          <p:nvSpPr>
            <p:cNvPr id="34" name="TextBox 33"/>
            <p:cNvSpPr txBox="1"/>
            <p:nvPr/>
          </p:nvSpPr>
          <p:spPr>
            <a:xfrm>
              <a:off x="1332034" y="1804540"/>
              <a:ext cx="14896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ID best vax w/ comp. analysis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29662" y="1793865"/>
              <a:ext cx="1213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WHO selects vax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665008" y="1793204"/>
              <a:ext cx="1213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Vax synthesized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730114" y="1793204"/>
              <a:ext cx="1213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Vax released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547" y="1168790"/>
            <a:ext cx="2687639" cy="1010469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6218417" y="2111108"/>
            <a:ext cx="2190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Previous work in this field weigh all substitutions evenly (Hamming distance).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0212" y="1015184"/>
            <a:ext cx="2685123" cy="1491735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8520269" y="2424719"/>
            <a:ext cx="36652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Drawing from structural biology, I plan to weigh substitutions based on their contribution to 3D structure.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5" t="6672" r="9524" b="1605"/>
          <a:stretch/>
        </p:blipFill>
        <p:spPr>
          <a:xfrm>
            <a:off x="0" y="4502817"/>
            <a:ext cx="3027748" cy="20283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9" t="6539" r="9509" b="1997"/>
          <a:stretch/>
        </p:blipFill>
        <p:spPr>
          <a:xfrm>
            <a:off x="3017404" y="4502817"/>
            <a:ext cx="3027750" cy="202839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2" t="5527" r="4056" b="1842"/>
          <a:stretch/>
        </p:blipFill>
        <p:spPr>
          <a:xfrm>
            <a:off x="6095998" y="3460921"/>
            <a:ext cx="2834875" cy="182094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2" t="6842" r="9484" b="2106"/>
          <a:stretch/>
        </p:blipFill>
        <p:spPr>
          <a:xfrm>
            <a:off x="8930874" y="3457927"/>
            <a:ext cx="2763822" cy="182496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9"/>
          <a:srcRect b="4148"/>
          <a:stretch/>
        </p:blipFill>
        <p:spPr>
          <a:xfrm rot="16200000">
            <a:off x="2904642" y="4991649"/>
            <a:ext cx="475583" cy="325711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10956671" y="4188453"/>
            <a:ext cx="2084904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5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9972</TotalTime>
  <Words>227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Weiner</dc:creator>
  <cp:lastModifiedBy>Adam Weiner</cp:lastModifiedBy>
  <cp:revision>28</cp:revision>
  <dcterms:created xsi:type="dcterms:W3CDTF">2019-01-08T03:00:08Z</dcterms:created>
  <dcterms:modified xsi:type="dcterms:W3CDTF">2019-05-09T00:42:24Z</dcterms:modified>
</cp:coreProperties>
</file>